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665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mailto:kjaswanth28@gmail.com" TargetMode="External"/><Relationship Id="rId4" Type="http://schemas.openxmlformats.org/officeDocument/2006/relationships/hyperlink" Target="https://sites.google.com/view/jaswanth-kollipar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75680" y="1671161"/>
            <a:ext cx="7792641" cy="2497812"/>
          </a:xfrm>
          <a:prstGeom prst="rect">
            <a:avLst/>
          </a:prstGeom>
          <a:noFill/>
          <a:ln/>
        </p:spPr>
        <p:txBody>
          <a:bodyPr wrap="square" rtlCol="0" anchor="t"/>
          <a:lstStyle/>
          <a:p>
            <a:pPr marL="0" indent="0">
              <a:lnSpc>
                <a:spcPts val="6556"/>
              </a:lnSpc>
              <a:buNone/>
            </a:pPr>
            <a:r>
              <a:rPr lang="en-US" sz="5245" dirty="0">
                <a:solidFill>
                  <a:srgbClr val="F2E782"/>
                </a:solidFill>
                <a:latin typeface="Prata" pitchFamily="34" charset="0"/>
                <a:ea typeface="Prata" pitchFamily="34" charset="-122"/>
                <a:cs typeface="Prata" pitchFamily="34" charset="-120"/>
              </a:rPr>
              <a:t>Enhancing Tourism Experiences with AI and AR Technologies</a:t>
            </a:r>
            <a:endParaRPr lang="en-US" sz="5245" dirty="0"/>
          </a:p>
        </p:txBody>
      </p:sp>
      <p:sp>
        <p:nvSpPr>
          <p:cNvPr id="6" name="Text 2"/>
          <p:cNvSpPr/>
          <p:nvPr/>
        </p:nvSpPr>
        <p:spPr>
          <a:xfrm>
            <a:off x="675680" y="4458533"/>
            <a:ext cx="7792641" cy="1544836"/>
          </a:xfrm>
          <a:prstGeom prst="rect">
            <a:avLst/>
          </a:prstGeom>
          <a:noFill/>
          <a:ln/>
        </p:spPr>
        <p:txBody>
          <a:bodyPr wrap="square" rtlCol="0" anchor="t"/>
          <a:lstStyle/>
          <a:p>
            <a:pPr marL="0" indent="0">
              <a:lnSpc>
                <a:spcPts val="2432"/>
              </a:lnSpc>
              <a:buNone/>
            </a:pPr>
            <a:r>
              <a:rPr lang="en-US" sz="1520" dirty="0">
                <a:solidFill>
                  <a:srgbClr val="CFCBBF"/>
                </a:solidFill>
                <a:latin typeface="Raleway" pitchFamily="34" charset="0"/>
                <a:ea typeface="Raleway" pitchFamily="34" charset="-122"/>
                <a:cs typeface="Raleway" pitchFamily="34" charset="-120"/>
              </a:rPr>
              <a:t>Welcome to a world where technology meets travel! Imagine a world where your vacation is tailored to your unique preferences, where historical landmarks come alive with interactive stories, and where navigating new cities is effortless. This presentation delves into the transformative power of AI and augmented reality (AR) in revolutionizing tourism experiences, making them more engaging, personalized, and sustainable.</a:t>
            </a:r>
            <a:endParaRPr lang="en-US" sz="1520" dirty="0"/>
          </a:p>
        </p:txBody>
      </p:sp>
      <p:sp>
        <p:nvSpPr>
          <p:cNvPr id="7" name="Shape 3"/>
          <p:cNvSpPr/>
          <p:nvPr/>
        </p:nvSpPr>
        <p:spPr>
          <a:xfrm>
            <a:off x="675680" y="6234946"/>
            <a:ext cx="308848" cy="308848"/>
          </a:xfrm>
          <a:prstGeom prst="roundRect">
            <a:avLst>
              <a:gd name="adj" fmla="val 29603836"/>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683300" y="6242566"/>
            <a:ext cx="293608" cy="293608"/>
          </a:xfrm>
          <a:prstGeom prst="rect">
            <a:avLst/>
          </a:prstGeom>
        </p:spPr>
      </p:pic>
      <p:sp>
        <p:nvSpPr>
          <p:cNvPr id="9" name="Text 4"/>
          <p:cNvSpPr/>
          <p:nvPr/>
        </p:nvSpPr>
        <p:spPr>
          <a:xfrm>
            <a:off x="1080968" y="6220539"/>
            <a:ext cx="2512576" cy="337780"/>
          </a:xfrm>
          <a:prstGeom prst="rect">
            <a:avLst/>
          </a:prstGeom>
          <a:noFill/>
          <a:ln/>
        </p:spPr>
        <p:txBody>
          <a:bodyPr wrap="none" rtlCol="0" anchor="t"/>
          <a:lstStyle/>
          <a:p>
            <a:pPr marL="0" indent="0" algn="l">
              <a:lnSpc>
                <a:spcPts val="2661"/>
              </a:lnSpc>
              <a:buNone/>
            </a:pPr>
            <a:r>
              <a:rPr lang="en-US" sz="1900" b="1" dirty="0">
                <a:solidFill>
                  <a:srgbClr val="CFCBBF"/>
                </a:solidFill>
                <a:latin typeface="Raleway" pitchFamily="34" charset="0"/>
                <a:ea typeface="Raleway" pitchFamily="34" charset="-122"/>
                <a:cs typeface="Raleway" pitchFamily="34" charset="-120"/>
              </a:rPr>
              <a:t>by Kollipara Jaswanth</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64037" y="2223016"/>
            <a:ext cx="10624304" cy="771525"/>
          </a:xfrm>
          <a:prstGeom prst="rect">
            <a:avLst/>
          </a:prstGeom>
          <a:noFill/>
          <a:ln/>
        </p:spPr>
        <p:txBody>
          <a:bodyPr wrap="none" rtlCol="0" anchor="t"/>
          <a:lstStyle/>
          <a:p>
            <a:pPr marL="0" indent="0">
              <a:lnSpc>
                <a:spcPts val="6075"/>
              </a:lnSpc>
              <a:buNone/>
            </a:pPr>
            <a:r>
              <a:rPr lang="en-US" sz="4860" dirty="0">
                <a:solidFill>
                  <a:srgbClr val="F2E782"/>
                </a:solidFill>
                <a:latin typeface="Prata" pitchFamily="34" charset="0"/>
                <a:ea typeface="Prata" pitchFamily="34" charset="-122"/>
                <a:cs typeface="Prata" pitchFamily="34" charset="-120"/>
              </a:rPr>
              <a:t>Contact, Discussion, and Thank You</a:t>
            </a:r>
            <a:endParaRPr lang="en-US" sz="4860" dirty="0"/>
          </a:p>
        </p:txBody>
      </p:sp>
      <p:sp>
        <p:nvSpPr>
          <p:cNvPr id="5" name="Text 2"/>
          <p:cNvSpPr/>
          <p:nvPr/>
        </p:nvSpPr>
        <p:spPr>
          <a:xfrm>
            <a:off x="864037" y="3586996"/>
            <a:ext cx="6150054" cy="395049"/>
          </a:xfrm>
          <a:prstGeom prst="rect">
            <a:avLst/>
          </a:prstGeom>
          <a:noFill/>
          <a:ln/>
        </p:spPr>
        <p:txBody>
          <a:bodyPr wrap="non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Contact Us: </a:t>
            </a:r>
            <a:r>
              <a:rPr lang="en-US" sz="1944" u="sng" dirty="0">
                <a:solidFill>
                  <a:srgbClr val="EEE27D"/>
                </a:solidFill>
                <a:latin typeface="Raleway" pitchFamily="34" charset="0"/>
                <a:ea typeface="Raleway" pitchFamily="34" charset="-122"/>
                <a:cs typeface="Raleway" pitchFamily="34" charset="-120"/>
                <a:hlinkClick r:id="rId4">
                  <a:extLst>
                    <a:ext uri="{A12FA001-AC4F-418D-AE19-62706E023703}">
                      <ahyp:hlinkClr xmlns:ahyp="http://schemas.microsoft.com/office/drawing/2018/hyperlinkcolor" val="tx"/>
                    </a:ext>
                  </a:extLst>
                </a:hlinkClick>
              </a:rPr>
              <a:t>Jaswanth Kollipara</a:t>
            </a:r>
            <a:endParaRPr lang="en-US" sz="1944" dirty="0"/>
          </a:p>
        </p:txBody>
      </p:sp>
      <p:sp>
        <p:nvSpPr>
          <p:cNvPr id="6" name="Text 3"/>
          <p:cNvSpPr/>
          <p:nvPr/>
        </p:nvSpPr>
        <p:spPr>
          <a:xfrm>
            <a:off x="864037" y="4204216"/>
            <a:ext cx="6150054" cy="118514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or email us at info@</a:t>
            </a:r>
            <a:r>
              <a:rPr lang="en-US" sz="1944" u="sng" dirty="0">
                <a:solidFill>
                  <a:srgbClr val="EEE27D"/>
                </a:solidFill>
                <a:latin typeface="Raleway" pitchFamily="34" charset="0"/>
                <a:ea typeface="Raleway" pitchFamily="34" charset="-122"/>
                <a:cs typeface="Raleway" pitchFamily="34" charset="-120"/>
                <a:hlinkClick r:id="rId5">
                  <a:extLst>
                    <a:ext uri="{A12FA001-AC4F-418D-AE19-62706E023703}">
                      <ahyp:hlinkClr xmlns:ahyp="http://schemas.microsoft.com/office/drawing/2018/hyperlinkcolor" val="tx"/>
                    </a:ext>
                  </a:extLst>
                </a:hlinkClick>
              </a:rPr>
              <a:t>kjaswanth28@gmail.com</a:t>
            </a:r>
            <a:r>
              <a:rPr lang="en-US" sz="1944" dirty="0">
                <a:solidFill>
                  <a:srgbClr val="CFCBBF"/>
                </a:solidFill>
                <a:latin typeface="Raleway" pitchFamily="34" charset="0"/>
                <a:ea typeface="Raleway" pitchFamily="34" charset="-122"/>
                <a:cs typeface="Raleway" pitchFamily="34" charset="-120"/>
              </a:rPr>
              <a:t>
Please feel free to raise your hand or use the discussion chat to participate in the Q&amp;A session.</a:t>
            </a:r>
            <a:endParaRPr lang="en-US" sz="1944" dirty="0"/>
          </a:p>
        </p:txBody>
      </p:sp>
      <p:sp>
        <p:nvSpPr>
          <p:cNvPr id="7" name="Text 4"/>
          <p:cNvSpPr/>
          <p:nvPr/>
        </p:nvSpPr>
        <p:spPr>
          <a:xfrm>
            <a:off x="7623929" y="3586996"/>
            <a:ext cx="6150054" cy="158019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Thank you all for your time and attention. We hope this presentation has provided valuable insights into the capabilities and future of Personal Finance Manager.</a:t>
            </a:r>
            <a:endParaRPr lang="en-US" sz="1944" dirty="0"/>
          </a:p>
        </p:txBody>
      </p:sp>
      <p:sp>
        <p:nvSpPr>
          <p:cNvPr id="8" name="Text 5"/>
          <p:cNvSpPr/>
          <p:nvPr/>
        </p:nvSpPr>
        <p:spPr>
          <a:xfrm>
            <a:off x="7623929" y="5389364"/>
            <a:ext cx="6150054" cy="395049"/>
          </a:xfrm>
          <a:prstGeom prst="rect">
            <a:avLst/>
          </a:prstGeom>
          <a:noFill/>
          <a:ln/>
        </p:spPr>
        <p:txBody>
          <a:bodyPr wrap="non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We welcome your questions and feedback. </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660916"/>
            <a:ext cx="6342459" cy="540068"/>
          </a:xfrm>
          <a:prstGeom prst="rect">
            <a:avLst/>
          </a:prstGeom>
          <a:noFill/>
          <a:ln/>
        </p:spPr>
        <p:txBody>
          <a:bodyPr wrap="none" rtlCol="0" anchor="t"/>
          <a:lstStyle/>
          <a:p>
            <a:pPr marL="0" indent="0">
              <a:lnSpc>
                <a:spcPts val="4253"/>
              </a:lnSpc>
              <a:buNone/>
            </a:pPr>
            <a:r>
              <a:rPr lang="en-US" sz="3402" dirty="0">
                <a:solidFill>
                  <a:srgbClr val="F2E782"/>
                </a:solidFill>
                <a:latin typeface="Prata" pitchFamily="34" charset="0"/>
                <a:ea typeface="Prata" pitchFamily="34" charset="-122"/>
                <a:cs typeface="Prata" pitchFamily="34" charset="-120"/>
              </a:rPr>
              <a:t>Introduction to Smart Tourism</a:t>
            </a:r>
            <a:endParaRPr lang="en-US" sz="3402" dirty="0"/>
          </a:p>
        </p:txBody>
      </p:sp>
      <p:sp>
        <p:nvSpPr>
          <p:cNvPr id="6" name="Shape 2"/>
          <p:cNvSpPr/>
          <p:nvPr/>
        </p:nvSpPr>
        <p:spPr>
          <a:xfrm>
            <a:off x="6091238" y="1654493"/>
            <a:ext cx="388739" cy="388739"/>
          </a:xfrm>
          <a:prstGeom prst="roundRect">
            <a:avLst>
              <a:gd name="adj" fmla="val 8002"/>
            </a:avLst>
          </a:prstGeom>
          <a:solidFill>
            <a:srgbClr val="3A3B3C"/>
          </a:solidFill>
          <a:ln/>
        </p:spPr>
      </p:sp>
      <p:sp>
        <p:nvSpPr>
          <p:cNvPr id="7" name="Text 3"/>
          <p:cNvSpPr/>
          <p:nvPr/>
        </p:nvSpPr>
        <p:spPr>
          <a:xfrm>
            <a:off x="6240780" y="1719263"/>
            <a:ext cx="89535" cy="259199"/>
          </a:xfrm>
          <a:prstGeom prst="rect">
            <a:avLst/>
          </a:prstGeom>
          <a:noFill/>
          <a:ln/>
        </p:spPr>
        <p:txBody>
          <a:bodyPr wrap="none" rtlCol="0" anchor="t"/>
          <a:lstStyle/>
          <a:p>
            <a:pPr marL="0" indent="0" algn="ctr">
              <a:lnSpc>
                <a:spcPts val="2041"/>
              </a:lnSpc>
              <a:buNone/>
            </a:pPr>
            <a:r>
              <a:rPr lang="en-US" sz="2041" dirty="0">
                <a:solidFill>
                  <a:srgbClr val="CFCBBF"/>
                </a:solidFill>
                <a:latin typeface="Prata" pitchFamily="34" charset="0"/>
                <a:ea typeface="Prata" pitchFamily="34" charset="-122"/>
                <a:cs typeface="Prata" pitchFamily="34" charset="-120"/>
              </a:rPr>
              <a:t>1</a:t>
            </a:r>
            <a:endParaRPr lang="en-US" sz="2041" dirty="0"/>
          </a:p>
        </p:txBody>
      </p:sp>
      <p:sp>
        <p:nvSpPr>
          <p:cNvPr id="8" name="Text 4"/>
          <p:cNvSpPr/>
          <p:nvPr/>
        </p:nvSpPr>
        <p:spPr>
          <a:xfrm>
            <a:off x="6652736" y="1654493"/>
            <a:ext cx="2503051" cy="269915"/>
          </a:xfrm>
          <a:prstGeom prst="rect">
            <a:avLst/>
          </a:prstGeom>
          <a:noFill/>
          <a:ln/>
        </p:spPr>
        <p:txBody>
          <a:bodyPr wrap="none" rtlCol="0" anchor="t"/>
          <a:lstStyle/>
          <a:p>
            <a:pPr marL="0" indent="0">
              <a:lnSpc>
                <a:spcPts val="2126"/>
              </a:lnSpc>
              <a:buNone/>
            </a:pPr>
            <a:r>
              <a:rPr lang="en-US" sz="1701" dirty="0">
                <a:solidFill>
                  <a:srgbClr val="CFCBBF"/>
                </a:solidFill>
                <a:latin typeface="Prata" pitchFamily="34" charset="0"/>
                <a:ea typeface="Prata" pitchFamily="34" charset="-122"/>
                <a:cs typeface="Prata" pitchFamily="34" charset="-120"/>
              </a:rPr>
              <a:t>What is Smart Tourism?</a:t>
            </a:r>
            <a:endParaRPr lang="en-US" sz="1701" dirty="0"/>
          </a:p>
        </p:txBody>
      </p:sp>
      <p:sp>
        <p:nvSpPr>
          <p:cNvPr id="9" name="Text 5"/>
          <p:cNvSpPr/>
          <p:nvPr/>
        </p:nvSpPr>
        <p:spPr>
          <a:xfrm>
            <a:off x="6652736" y="2027992"/>
            <a:ext cx="7372826" cy="829747"/>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Smart tourism leverages technology to enhance visitor experiences and optimize tourism operations. It embraces the digital transformation sweeping across various industries, aiming to make travel more efficient, personalized, and enjoyable.</a:t>
            </a:r>
            <a:endParaRPr lang="en-US" sz="1361" dirty="0"/>
          </a:p>
        </p:txBody>
      </p:sp>
      <p:sp>
        <p:nvSpPr>
          <p:cNvPr id="10" name="Shape 6"/>
          <p:cNvSpPr/>
          <p:nvPr/>
        </p:nvSpPr>
        <p:spPr>
          <a:xfrm>
            <a:off x="6091238" y="3224808"/>
            <a:ext cx="388739" cy="388739"/>
          </a:xfrm>
          <a:prstGeom prst="roundRect">
            <a:avLst>
              <a:gd name="adj" fmla="val 8002"/>
            </a:avLst>
          </a:prstGeom>
          <a:solidFill>
            <a:srgbClr val="3A3B3C"/>
          </a:solidFill>
          <a:ln/>
        </p:spPr>
      </p:sp>
      <p:sp>
        <p:nvSpPr>
          <p:cNvPr id="11" name="Text 7"/>
          <p:cNvSpPr/>
          <p:nvPr/>
        </p:nvSpPr>
        <p:spPr>
          <a:xfrm>
            <a:off x="6206133" y="3289578"/>
            <a:ext cx="158948" cy="259199"/>
          </a:xfrm>
          <a:prstGeom prst="rect">
            <a:avLst/>
          </a:prstGeom>
          <a:noFill/>
          <a:ln/>
        </p:spPr>
        <p:txBody>
          <a:bodyPr wrap="none" rtlCol="0" anchor="t"/>
          <a:lstStyle/>
          <a:p>
            <a:pPr marL="0" indent="0" algn="ctr">
              <a:lnSpc>
                <a:spcPts val="2041"/>
              </a:lnSpc>
              <a:buNone/>
            </a:pPr>
            <a:r>
              <a:rPr lang="en-US" sz="2041" dirty="0">
                <a:solidFill>
                  <a:srgbClr val="CFCBBF"/>
                </a:solidFill>
                <a:latin typeface="Prata" pitchFamily="34" charset="0"/>
                <a:ea typeface="Prata" pitchFamily="34" charset="-122"/>
                <a:cs typeface="Prata" pitchFamily="34" charset="-120"/>
              </a:rPr>
              <a:t>2</a:t>
            </a:r>
            <a:endParaRPr lang="en-US" sz="2041" dirty="0"/>
          </a:p>
        </p:txBody>
      </p:sp>
      <p:sp>
        <p:nvSpPr>
          <p:cNvPr id="12" name="Text 8"/>
          <p:cNvSpPr/>
          <p:nvPr/>
        </p:nvSpPr>
        <p:spPr>
          <a:xfrm>
            <a:off x="6652736" y="3224808"/>
            <a:ext cx="2854404" cy="269915"/>
          </a:xfrm>
          <a:prstGeom prst="rect">
            <a:avLst/>
          </a:prstGeom>
          <a:noFill/>
          <a:ln/>
        </p:spPr>
        <p:txBody>
          <a:bodyPr wrap="none" rtlCol="0" anchor="t"/>
          <a:lstStyle/>
          <a:p>
            <a:pPr marL="0" indent="0">
              <a:lnSpc>
                <a:spcPts val="2126"/>
              </a:lnSpc>
              <a:buNone/>
            </a:pPr>
            <a:r>
              <a:rPr lang="en-US" sz="1701" dirty="0">
                <a:solidFill>
                  <a:srgbClr val="CFCBBF"/>
                </a:solidFill>
                <a:latin typeface="Prata" pitchFamily="34" charset="0"/>
                <a:ea typeface="Prata" pitchFamily="34" charset="-122"/>
                <a:cs typeface="Prata" pitchFamily="34" charset="-120"/>
              </a:rPr>
              <a:t>Evolution of Smart Tourism</a:t>
            </a:r>
            <a:endParaRPr lang="en-US" sz="1701" dirty="0"/>
          </a:p>
        </p:txBody>
      </p:sp>
      <p:sp>
        <p:nvSpPr>
          <p:cNvPr id="13" name="Text 9"/>
          <p:cNvSpPr/>
          <p:nvPr/>
        </p:nvSpPr>
        <p:spPr>
          <a:xfrm>
            <a:off x="6652736" y="3598307"/>
            <a:ext cx="7372826" cy="829747"/>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From online booking systems and travel websites to mobile apps offering real-time information and personalized recommendations, smart tourism has evolved significantly, fueled by technological advancements.</a:t>
            </a:r>
            <a:endParaRPr lang="en-US" sz="1361" dirty="0"/>
          </a:p>
        </p:txBody>
      </p:sp>
      <p:sp>
        <p:nvSpPr>
          <p:cNvPr id="14" name="Shape 10"/>
          <p:cNvSpPr/>
          <p:nvPr/>
        </p:nvSpPr>
        <p:spPr>
          <a:xfrm>
            <a:off x="6091238" y="4795123"/>
            <a:ext cx="388739" cy="388739"/>
          </a:xfrm>
          <a:prstGeom prst="roundRect">
            <a:avLst>
              <a:gd name="adj" fmla="val 8002"/>
            </a:avLst>
          </a:prstGeom>
          <a:solidFill>
            <a:srgbClr val="3A3B3C"/>
          </a:solidFill>
          <a:ln/>
        </p:spPr>
      </p:sp>
      <p:sp>
        <p:nvSpPr>
          <p:cNvPr id="15" name="Text 11"/>
          <p:cNvSpPr/>
          <p:nvPr/>
        </p:nvSpPr>
        <p:spPr>
          <a:xfrm>
            <a:off x="6205180" y="4859893"/>
            <a:ext cx="160734" cy="259199"/>
          </a:xfrm>
          <a:prstGeom prst="rect">
            <a:avLst/>
          </a:prstGeom>
          <a:noFill/>
          <a:ln/>
        </p:spPr>
        <p:txBody>
          <a:bodyPr wrap="none" rtlCol="0" anchor="t"/>
          <a:lstStyle/>
          <a:p>
            <a:pPr marL="0" indent="0" algn="ctr">
              <a:lnSpc>
                <a:spcPts val="2041"/>
              </a:lnSpc>
              <a:buNone/>
            </a:pPr>
            <a:r>
              <a:rPr lang="en-US" sz="2041" dirty="0">
                <a:solidFill>
                  <a:srgbClr val="CFCBBF"/>
                </a:solidFill>
                <a:latin typeface="Prata" pitchFamily="34" charset="0"/>
                <a:ea typeface="Prata" pitchFamily="34" charset="-122"/>
                <a:cs typeface="Prata" pitchFamily="34" charset="-120"/>
              </a:rPr>
              <a:t>3</a:t>
            </a:r>
            <a:endParaRPr lang="en-US" sz="2041" dirty="0"/>
          </a:p>
        </p:txBody>
      </p:sp>
      <p:sp>
        <p:nvSpPr>
          <p:cNvPr id="16" name="Text 12"/>
          <p:cNvSpPr/>
          <p:nvPr/>
        </p:nvSpPr>
        <p:spPr>
          <a:xfrm>
            <a:off x="6652736" y="4795123"/>
            <a:ext cx="2835473" cy="269915"/>
          </a:xfrm>
          <a:prstGeom prst="rect">
            <a:avLst/>
          </a:prstGeom>
          <a:noFill/>
          <a:ln/>
        </p:spPr>
        <p:txBody>
          <a:bodyPr wrap="none" rtlCol="0" anchor="t"/>
          <a:lstStyle/>
          <a:p>
            <a:pPr marL="0" indent="0">
              <a:lnSpc>
                <a:spcPts val="2126"/>
              </a:lnSpc>
              <a:buNone/>
            </a:pPr>
            <a:r>
              <a:rPr lang="en-US" sz="1701" dirty="0">
                <a:solidFill>
                  <a:srgbClr val="CFCBBF"/>
                </a:solidFill>
                <a:latin typeface="Prata" pitchFamily="34" charset="0"/>
                <a:ea typeface="Prata" pitchFamily="34" charset="-122"/>
                <a:cs typeface="Prata" pitchFamily="34" charset="-120"/>
              </a:rPr>
              <a:t>The Impact on the Industry</a:t>
            </a:r>
            <a:endParaRPr lang="en-US" sz="1701" dirty="0"/>
          </a:p>
        </p:txBody>
      </p:sp>
      <p:sp>
        <p:nvSpPr>
          <p:cNvPr id="17" name="Text 13"/>
          <p:cNvSpPr/>
          <p:nvPr/>
        </p:nvSpPr>
        <p:spPr>
          <a:xfrm>
            <a:off x="6652736" y="5168622"/>
            <a:ext cx="7372826" cy="829747"/>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Smart tourism is changing the way we plan, book, and experience travel. It empowers travelers with information and tools, while helping tourism businesses optimize operations and enhance customer service.</a:t>
            </a:r>
            <a:endParaRPr lang="en-US" sz="1361" dirty="0"/>
          </a:p>
        </p:txBody>
      </p:sp>
      <p:sp>
        <p:nvSpPr>
          <p:cNvPr id="18" name="Shape 14"/>
          <p:cNvSpPr/>
          <p:nvPr/>
        </p:nvSpPr>
        <p:spPr>
          <a:xfrm>
            <a:off x="6091238" y="6365438"/>
            <a:ext cx="388739" cy="388739"/>
          </a:xfrm>
          <a:prstGeom prst="roundRect">
            <a:avLst>
              <a:gd name="adj" fmla="val 8002"/>
            </a:avLst>
          </a:prstGeom>
          <a:solidFill>
            <a:srgbClr val="3A3B3C"/>
          </a:solidFill>
          <a:ln/>
        </p:spPr>
      </p:sp>
      <p:sp>
        <p:nvSpPr>
          <p:cNvPr id="19" name="Text 15"/>
          <p:cNvSpPr/>
          <p:nvPr/>
        </p:nvSpPr>
        <p:spPr>
          <a:xfrm>
            <a:off x="6209705" y="6430208"/>
            <a:ext cx="151686" cy="259199"/>
          </a:xfrm>
          <a:prstGeom prst="rect">
            <a:avLst/>
          </a:prstGeom>
          <a:noFill/>
          <a:ln/>
        </p:spPr>
        <p:txBody>
          <a:bodyPr wrap="none" rtlCol="0" anchor="t"/>
          <a:lstStyle/>
          <a:p>
            <a:pPr marL="0" indent="0" algn="ctr">
              <a:lnSpc>
                <a:spcPts val="2041"/>
              </a:lnSpc>
              <a:buNone/>
            </a:pPr>
            <a:r>
              <a:rPr lang="en-US" sz="2041" dirty="0">
                <a:solidFill>
                  <a:srgbClr val="CFCBBF"/>
                </a:solidFill>
                <a:latin typeface="Prata" pitchFamily="34" charset="0"/>
                <a:ea typeface="Prata" pitchFamily="34" charset="-122"/>
                <a:cs typeface="Prata" pitchFamily="34" charset="-120"/>
              </a:rPr>
              <a:t>4</a:t>
            </a:r>
            <a:endParaRPr lang="en-US" sz="2041" dirty="0"/>
          </a:p>
        </p:txBody>
      </p:sp>
      <p:sp>
        <p:nvSpPr>
          <p:cNvPr id="20" name="Text 16"/>
          <p:cNvSpPr/>
          <p:nvPr/>
        </p:nvSpPr>
        <p:spPr>
          <a:xfrm>
            <a:off x="6652736" y="6365438"/>
            <a:ext cx="3408640" cy="269915"/>
          </a:xfrm>
          <a:prstGeom prst="rect">
            <a:avLst/>
          </a:prstGeom>
          <a:noFill/>
          <a:ln/>
        </p:spPr>
        <p:txBody>
          <a:bodyPr wrap="none" rtlCol="0" anchor="t"/>
          <a:lstStyle/>
          <a:p>
            <a:pPr marL="0" indent="0">
              <a:lnSpc>
                <a:spcPts val="2126"/>
              </a:lnSpc>
              <a:buNone/>
            </a:pPr>
            <a:r>
              <a:rPr lang="en-US" sz="1701" dirty="0">
                <a:solidFill>
                  <a:srgbClr val="CFCBBF"/>
                </a:solidFill>
                <a:latin typeface="Prata" pitchFamily="34" charset="0"/>
                <a:ea typeface="Prata" pitchFamily="34" charset="-122"/>
                <a:cs typeface="Prata" pitchFamily="34" charset="-120"/>
              </a:rPr>
              <a:t>The Rise of Tech-Savvy Travelers</a:t>
            </a:r>
            <a:endParaRPr lang="en-US" sz="1701" dirty="0"/>
          </a:p>
        </p:txBody>
      </p:sp>
      <p:sp>
        <p:nvSpPr>
          <p:cNvPr id="21" name="Text 17"/>
          <p:cNvSpPr/>
          <p:nvPr/>
        </p:nvSpPr>
        <p:spPr>
          <a:xfrm>
            <a:off x="6652736" y="6738938"/>
            <a:ext cx="7372826" cy="829747"/>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Today's travelers expect seamless digital experiences, real-time information access, and personalized recommendations. Smart tourism caters to these expectations, offering a personalized and engaging travel journey.</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1220986" y="789146"/>
            <a:ext cx="12188309" cy="1394460"/>
          </a:xfrm>
          <a:prstGeom prst="rect">
            <a:avLst/>
          </a:prstGeom>
          <a:noFill/>
          <a:ln/>
        </p:spPr>
        <p:txBody>
          <a:bodyPr wrap="square" rtlCol="0" anchor="t"/>
          <a:lstStyle/>
          <a:p>
            <a:pPr marL="0" indent="0">
              <a:lnSpc>
                <a:spcPts val="5490"/>
              </a:lnSpc>
              <a:buNone/>
            </a:pPr>
            <a:r>
              <a:rPr lang="en-US" sz="4392" dirty="0">
                <a:solidFill>
                  <a:srgbClr val="F2E782"/>
                </a:solidFill>
                <a:latin typeface="Prata" pitchFamily="34" charset="0"/>
                <a:ea typeface="Prata" pitchFamily="34" charset="-122"/>
                <a:cs typeface="Prata" pitchFamily="34" charset="-120"/>
              </a:rPr>
              <a:t>AI Recommendation Algorithms: Personalizing Your Travels</a:t>
            </a:r>
            <a:endParaRPr lang="en-US" sz="4392" dirty="0"/>
          </a:p>
        </p:txBody>
      </p:sp>
      <p:sp>
        <p:nvSpPr>
          <p:cNvPr id="5" name="Text 2"/>
          <p:cNvSpPr/>
          <p:nvPr/>
        </p:nvSpPr>
        <p:spPr>
          <a:xfrm>
            <a:off x="1220986" y="2741414"/>
            <a:ext cx="3292316" cy="348615"/>
          </a:xfrm>
          <a:prstGeom prst="rect">
            <a:avLst/>
          </a:prstGeom>
          <a:noFill/>
          <a:ln/>
        </p:spPr>
        <p:txBody>
          <a:bodyPr wrap="none" rtlCol="0" anchor="t"/>
          <a:lstStyle/>
          <a:p>
            <a:pPr marL="0" indent="0">
              <a:lnSpc>
                <a:spcPts val="2745"/>
              </a:lnSpc>
              <a:buNone/>
            </a:pPr>
            <a:r>
              <a:rPr lang="en-US" sz="2196" dirty="0">
                <a:solidFill>
                  <a:srgbClr val="F2E782"/>
                </a:solidFill>
                <a:latin typeface="Prata" pitchFamily="34" charset="0"/>
                <a:ea typeface="Prata" pitchFamily="34" charset="-122"/>
                <a:cs typeface="Prata" pitchFamily="34" charset="-120"/>
              </a:rPr>
              <a:t>Definition &amp; Importance</a:t>
            </a:r>
            <a:endParaRPr lang="en-US" sz="2196" dirty="0"/>
          </a:p>
        </p:txBody>
      </p:sp>
      <p:sp>
        <p:nvSpPr>
          <p:cNvPr id="6" name="Text 3"/>
          <p:cNvSpPr/>
          <p:nvPr/>
        </p:nvSpPr>
        <p:spPr>
          <a:xfrm>
            <a:off x="1220986" y="3313152"/>
            <a:ext cx="3699391" cy="3569494"/>
          </a:xfrm>
          <a:prstGeom prst="rect">
            <a:avLst/>
          </a:prstGeom>
          <a:noFill/>
          <a:ln/>
        </p:spPr>
        <p:txBody>
          <a:bodyPr wrap="square" rtlCol="0" anchor="t"/>
          <a:lstStyle/>
          <a:p>
            <a:pPr marL="0" indent="0">
              <a:lnSpc>
                <a:spcPts val="2811"/>
              </a:lnSpc>
              <a:buNone/>
            </a:pPr>
            <a:r>
              <a:rPr lang="en-US" sz="1757" dirty="0">
                <a:solidFill>
                  <a:srgbClr val="CFCBBF"/>
                </a:solidFill>
                <a:latin typeface="Raleway" pitchFamily="34" charset="0"/>
                <a:ea typeface="Raleway" pitchFamily="34" charset="-122"/>
                <a:cs typeface="Raleway" pitchFamily="34" charset="-120"/>
              </a:rPr>
              <a:t>AI recommendation algorithms are like your personal travel advisors. They analyze your preferences, past travel behavior, and interests to suggest tailored itineraries, accommodations, and activities. These algorithms are designed to enhance customer satisfaction by delivering relevant and timely suggestions.</a:t>
            </a:r>
            <a:endParaRPr lang="en-US" sz="1757" dirty="0"/>
          </a:p>
        </p:txBody>
      </p:sp>
      <p:sp>
        <p:nvSpPr>
          <p:cNvPr id="7" name="Text 4"/>
          <p:cNvSpPr/>
          <p:nvPr/>
        </p:nvSpPr>
        <p:spPr>
          <a:xfrm>
            <a:off x="5472351" y="2741414"/>
            <a:ext cx="3699391" cy="697230"/>
          </a:xfrm>
          <a:prstGeom prst="rect">
            <a:avLst/>
          </a:prstGeom>
          <a:noFill/>
          <a:ln/>
        </p:spPr>
        <p:txBody>
          <a:bodyPr wrap="square" rtlCol="0" anchor="t"/>
          <a:lstStyle/>
          <a:p>
            <a:pPr marL="0" indent="0">
              <a:lnSpc>
                <a:spcPts val="2745"/>
              </a:lnSpc>
              <a:buNone/>
            </a:pPr>
            <a:r>
              <a:rPr lang="en-US" sz="2196" dirty="0">
                <a:solidFill>
                  <a:srgbClr val="F2E782"/>
                </a:solidFill>
                <a:latin typeface="Prata" pitchFamily="34" charset="0"/>
                <a:ea typeface="Prata" pitchFamily="34" charset="-122"/>
                <a:cs typeface="Prata" pitchFamily="34" charset="-120"/>
              </a:rPr>
              <a:t>How AI Personalizes Tourism</a:t>
            </a:r>
            <a:endParaRPr lang="en-US" sz="2196" dirty="0"/>
          </a:p>
        </p:txBody>
      </p:sp>
      <p:sp>
        <p:nvSpPr>
          <p:cNvPr id="8" name="Text 5"/>
          <p:cNvSpPr/>
          <p:nvPr/>
        </p:nvSpPr>
        <p:spPr>
          <a:xfrm>
            <a:off x="5472351" y="3661767"/>
            <a:ext cx="3699391" cy="3569494"/>
          </a:xfrm>
          <a:prstGeom prst="rect">
            <a:avLst/>
          </a:prstGeom>
          <a:noFill/>
          <a:ln/>
        </p:spPr>
        <p:txBody>
          <a:bodyPr wrap="square" rtlCol="0" anchor="t"/>
          <a:lstStyle/>
          <a:p>
            <a:pPr marL="0" indent="0">
              <a:lnSpc>
                <a:spcPts val="2811"/>
              </a:lnSpc>
              <a:buNone/>
            </a:pPr>
            <a:r>
              <a:rPr lang="en-US" sz="1757" dirty="0">
                <a:solidFill>
                  <a:srgbClr val="CFCBBF"/>
                </a:solidFill>
                <a:latin typeface="Raleway" pitchFamily="34" charset="0"/>
                <a:ea typeface="Raleway" pitchFamily="34" charset="-122"/>
                <a:cs typeface="Raleway" pitchFamily="34" charset="-120"/>
              </a:rPr>
              <a:t>Imagine a travel app knowing exactly what you'd love to see or do. It analyzes data using machine learning techniques like collaborative filtering and natural language processing to understand your preferences and predict what you'll enjoy. It's like having a friend who knows your taste and suggests the best options.</a:t>
            </a:r>
            <a:endParaRPr lang="en-US" sz="1757" dirty="0"/>
          </a:p>
        </p:txBody>
      </p:sp>
      <p:sp>
        <p:nvSpPr>
          <p:cNvPr id="9" name="Text 6"/>
          <p:cNvSpPr/>
          <p:nvPr/>
        </p:nvSpPr>
        <p:spPr>
          <a:xfrm>
            <a:off x="9723715" y="2741414"/>
            <a:ext cx="2829520" cy="348615"/>
          </a:xfrm>
          <a:prstGeom prst="rect">
            <a:avLst/>
          </a:prstGeom>
          <a:noFill/>
          <a:ln/>
        </p:spPr>
        <p:txBody>
          <a:bodyPr wrap="none" rtlCol="0" anchor="t"/>
          <a:lstStyle/>
          <a:p>
            <a:pPr marL="0" indent="0">
              <a:lnSpc>
                <a:spcPts val="2745"/>
              </a:lnSpc>
              <a:buNone/>
            </a:pPr>
            <a:r>
              <a:rPr lang="en-US" sz="2196" dirty="0">
                <a:solidFill>
                  <a:srgbClr val="F2E782"/>
                </a:solidFill>
                <a:latin typeface="Prata" pitchFamily="34" charset="0"/>
                <a:ea typeface="Prata" pitchFamily="34" charset="-122"/>
                <a:cs typeface="Prata" pitchFamily="34" charset="-120"/>
              </a:rPr>
              <a:t>Examples in Tourism</a:t>
            </a:r>
            <a:endParaRPr lang="en-US" sz="2196" dirty="0"/>
          </a:p>
        </p:txBody>
      </p:sp>
      <p:sp>
        <p:nvSpPr>
          <p:cNvPr id="10" name="Text 7"/>
          <p:cNvSpPr/>
          <p:nvPr/>
        </p:nvSpPr>
        <p:spPr>
          <a:xfrm>
            <a:off x="9723715" y="3313152"/>
            <a:ext cx="3699391" cy="3926443"/>
          </a:xfrm>
          <a:prstGeom prst="rect">
            <a:avLst/>
          </a:prstGeom>
          <a:noFill/>
          <a:ln/>
        </p:spPr>
        <p:txBody>
          <a:bodyPr wrap="square" rtlCol="0" anchor="t"/>
          <a:lstStyle/>
          <a:p>
            <a:pPr marL="0" indent="0">
              <a:lnSpc>
                <a:spcPts val="2811"/>
              </a:lnSpc>
              <a:buNone/>
            </a:pPr>
            <a:r>
              <a:rPr lang="en-US" sz="1757" dirty="0">
                <a:solidFill>
                  <a:srgbClr val="CFCBBF"/>
                </a:solidFill>
                <a:latin typeface="Raleway" pitchFamily="34" charset="0"/>
                <a:ea typeface="Raleway" pitchFamily="34" charset="-122"/>
                <a:cs typeface="Raleway" pitchFamily="34" charset="-120"/>
              </a:rPr>
              <a:t>Platforms like TripAdvisor and Expedia use AI to analyze user reviews and preferences. These insights help them suggest destinations, accommodations, and activities that align with your individual tastes. For example, if you've previously enjoyed historical sites, the AI may recommend similar destinations during your next trip.</a:t>
            </a:r>
            <a:endParaRPr lang="en-US" sz="175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949166"/>
            <a:ext cx="7934325" cy="1080135"/>
          </a:xfrm>
          <a:prstGeom prst="rect">
            <a:avLst/>
          </a:prstGeom>
          <a:noFill/>
          <a:ln/>
        </p:spPr>
        <p:txBody>
          <a:bodyPr wrap="square" rtlCol="0" anchor="t"/>
          <a:lstStyle/>
          <a:p>
            <a:pPr marL="0" indent="0">
              <a:lnSpc>
                <a:spcPts val="4253"/>
              </a:lnSpc>
              <a:buNone/>
            </a:pPr>
            <a:r>
              <a:rPr lang="en-US" sz="3402" dirty="0">
                <a:solidFill>
                  <a:srgbClr val="F2E782"/>
                </a:solidFill>
                <a:latin typeface="Prata" pitchFamily="34" charset="0"/>
                <a:ea typeface="Prata" pitchFamily="34" charset="-122"/>
                <a:cs typeface="Prata" pitchFamily="34" charset="-120"/>
              </a:rPr>
              <a:t>Augmented Reality (AR) in Tourism: Enhancing Your Experience</a:t>
            </a:r>
            <a:endParaRPr lang="en-US" sz="3402" dirty="0"/>
          </a:p>
        </p:txBody>
      </p:sp>
      <p:sp>
        <p:nvSpPr>
          <p:cNvPr id="6" name="Shape 2"/>
          <p:cNvSpPr/>
          <p:nvPr/>
        </p:nvSpPr>
        <p:spPr>
          <a:xfrm>
            <a:off x="6091238" y="2288500"/>
            <a:ext cx="7934325" cy="1548765"/>
          </a:xfrm>
          <a:prstGeom prst="roundRect">
            <a:avLst>
              <a:gd name="adj" fmla="val 2009"/>
            </a:avLst>
          </a:prstGeom>
          <a:solidFill>
            <a:srgbClr val="3A3B3C"/>
          </a:solidFill>
          <a:ln/>
        </p:spPr>
      </p:sp>
      <p:sp>
        <p:nvSpPr>
          <p:cNvPr id="7" name="Text 3"/>
          <p:cNvSpPr/>
          <p:nvPr/>
        </p:nvSpPr>
        <p:spPr>
          <a:xfrm>
            <a:off x="6263997" y="2461260"/>
            <a:ext cx="2306241" cy="269915"/>
          </a:xfrm>
          <a:prstGeom prst="rect">
            <a:avLst/>
          </a:prstGeom>
          <a:noFill/>
          <a:ln/>
        </p:spPr>
        <p:txBody>
          <a:bodyPr wrap="none" rtlCol="0" anchor="t"/>
          <a:lstStyle/>
          <a:p>
            <a:pPr marL="0" indent="0">
              <a:lnSpc>
                <a:spcPts val="2126"/>
              </a:lnSpc>
              <a:buNone/>
            </a:pPr>
            <a:r>
              <a:rPr lang="en-US" sz="1701" dirty="0">
                <a:solidFill>
                  <a:srgbClr val="CFCBBF"/>
                </a:solidFill>
                <a:latin typeface="Prata" pitchFamily="34" charset="0"/>
                <a:ea typeface="Prata" pitchFamily="34" charset="-122"/>
                <a:cs typeface="Prata" pitchFamily="34" charset="-120"/>
              </a:rPr>
              <a:t>AR: Enhancing Reality</a:t>
            </a:r>
            <a:endParaRPr lang="en-US" sz="1701" dirty="0"/>
          </a:p>
        </p:txBody>
      </p:sp>
      <p:sp>
        <p:nvSpPr>
          <p:cNvPr id="8" name="Text 4"/>
          <p:cNvSpPr/>
          <p:nvPr/>
        </p:nvSpPr>
        <p:spPr>
          <a:xfrm>
            <a:off x="6263997" y="2834759"/>
            <a:ext cx="7588806" cy="829747"/>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AR overlays digital information onto the real world, bringing your surroundings to life. It enriches your perception and interaction with physical spaces, adding layers of information and interactivity.</a:t>
            </a:r>
            <a:endParaRPr lang="en-US" sz="1361" dirty="0"/>
          </a:p>
        </p:txBody>
      </p:sp>
      <p:sp>
        <p:nvSpPr>
          <p:cNvPr id="9" name="Shape 5"/>
          <p:cNvSpPr/>
          <p:nvPr/>
        </p:nvSpPr>
        <p:spPr>
          <a:xfrm>
            <a:off x="6091238" y="4010025"/>
            <a:ext cx="7934325" cy="1548765"/>
          </a:xfrm>
          <a:prstGeom prst="roundRect">
            <a:avLst>
              <a:gd name="adj" fmla="val 2009"/>
            </a:avLst>
          </a:prstGeom>
          <a:solidFill>
            <a:srgbClr val="3A3B3C"/>
          </a:solidFill>
          <a:ln/>
        </p:spPr>
      </p:sp>
      <p:sp>
        <p:nvSpPr>
          <p:cNvPr id="10" name="Text 6"/>
          <p:cNvSpPr/>
          <p:nvPr/>
        </p:nvSpPr>
        <p:spPr>
          <a:xfrm>
            <a:off x="6263997" y="4182785"/>
            <a:ext cx="3583305" cy="269915"/>
          </a:xfrm>
          <a:prstGeom prst="rect">
            <a:avLst/>
          </a:prstGeom>
          <a:noFill/>
          <a:ln/>
        </p:spPr>
        <p:txBody>
          <a:bodyPr wrap="none" rtlCol="0" anchor="t"/>
          <a:lstStyle/>
          <a:p>
            <a:pPr marL="0" indent="0">
              <a:lnSpc>
                <a:spcPts val="2126"/>
              </a:lnSpc>
              <a:buNone/>
            </a:pPr>
            <a:r>
              <a:rPr lang="en-US" sz="1701" dirty="0">
                <a:solidFill>
                  <a:srgbClr val="CFCBBF"/>
                </a:solidFill>
                <a:latin typeface="Prata" pitchFamily="34" charset="0"/>
                <a:ea typeface="Prata" pitchFamily="34" charset="-122"/>
                <a:cs typeface="Prata" pitchFamily="34" charset="-120"/>
              </a:rPr>
              <a:t>Benefits for Tourists and Providers</a:t>
            </a:r>
            <a:endParaRPr lang="en-US" sz="1701" dirty="0"/>
          </a:p>
        </p:txBody>
      </p:sp>
      <p:sp>
        <p:nvSpPr>
          <p:cNvPr id="11" name="Text 7"/>
          <p:cNvSpPr/>
          <p:nvPr/>
        </p:nvSpPr>
        <p:spPr>
          <a:xfrm>
            <a:off x="6263997" y="4556284"/>
            <a:ext cx="7588806" cy="829747"/>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Imagine visiting a museum and seeing interactive historical reconstructions or exploring a city with digital overlays highlighting points of interest. AR offers a more engaging, informative, and interactive experience, while helping tourism providers enhance accessibility.</a:t>
            </a:r>
            <a:endParaRPr lang="en-US" sz="1361" dirty="0"/>
          </a:p>
        </p:txBody>
      </p:sp>
      <p:sp>
        <p:nvSpPr>
          <p:cNvPr id="12" name="Shape 8"/>
          <p:cNvSpPr/>
          <p:nvPr/>
        </p:nvSpPr>
        <p:spPr>
          <a:xfrm>
            <a:off x="6091238" y="5731550"/>
            <a:ext cx="7934325" cy="1548765"/>
          </a:xfrm>
          <a:prstGeom prst="roundRect">
            <a:avLst>
              <a:gd name="adj" fmla="val 2009"/>
            </a:avLst>
          </a:prstGeom>
          <a:solidFill>
            <a:srgbClr val="3A3B3C"/>
          </a:solidFill>
          <a:ln/>
        </p:spPr>
      </p:sp>
      <p:sp>
        <p:nvSpPr>
          <p:cNvPr id="13" name="Text 9"/>
          <p:cNvSpPr/>
          <p:nvPr/>
        </p:nvSpPr>
        <p:spPr>
          <a:xfrm>
            <a:off x="6263997" y="5904309"/>
            <a:ext cx="2830235" cy="269915"/>
          </a:xfrm>
          <a:prstGeom prst="rect">
            <a:avLst/>
          </a:prstGeom>
          <a:noFill/>
          <a:ln/>
        </p:spPr>
        <p:txBody>
          <a:bodyPr wrap="none" rtlCol="0" anchor="t"/>
          <a:lstStyle/>
          <a:p>
            <a:pPr marL="0" indent="0">
              <a:lnSpc>
                <a:spcPts val="2126"/>
              </a:lnSpc>
              <a:buNone/>
            </a:pPr>
            <a:r>
              <a:rPr lang="en-US" sz="1701" dirty="0">
                <a:solidFill>
                  <a:srgbClr val="CFCBBF"/>
                </a:solidFill>
                <a:latin typeface="Prata" pitchFamily="34" charset="0"/>
                <a:ea typeface="Prata" pitchFamily="34" charset="-122"/>
                <a:cs typeface="Prata" pitchFamily="34" charset="-120"/>
              </a:rPr>
              <a:t>AR Applications in Tourism</a:t>
            </a:r>
            <a:endParaRPr lang="en-US" sz="1701" dirty="0"/>
          </a:p>
        </p:txBody>
      </p:sp>
      <p:sp>
        <p:nvSpPr>
          <p:cNvPr id="14" name="Text 10"/>
          <p:cNvSpPr/>
          <p:nvPr/>
        </p:nvSpPr>
        <p:spPr>
          <a:xfrm>
            <a:off x="6263997" y="6277808"/>
            <a:ext cx="7588806" cy="829747"/>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AR is transforming the way we explore historical landmarks. Museums can use AR to bring historical artifacts to life with interactive 3D models, while AR city guides can enhance navigation by overlaying points of interest and directions onto your view.</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333982"/>
          </a:xfrm>
          <a:prstGeom prst="rect">
            <a:avLst/>
          </a:prstGeom>
        </p:spPr>
      </p:pic>
      <p:sp>
        <p:nvSpPr>
          <p:cNvPr id="5" name="Text 1"/>
          <p:cNvSpPr/>
          <p:nvPr/>
        </p:nvSpPr>
        <p:spPr>
          <a:xfrm>
            <a:off x="2215396" y="2997518"/>
            <a:ext cx="10199608" cy="1167051"/>
          </a:xfrm>
          <a:prstGeom prst="rect">
            <a:avLst/>
          </a:prstGeom>
          <a:noFill/>
          <a:ln/>
        </p:spPr>
        <p:txBody>
          <a:bodyPr wrap="square" rtlCol="0" anchor="t"/>
          <a:lstStyle/>
          <a:p>
            <a:pPr marL="0" indent="0">
              <a:lnSpc>
                <a:spcPts val="4595"/>
              </a:lnSpc>
              <a:buNone/>
            </a:pPr>
            <a:r>
              <a:rPr lang="en-US" sz="3676" dirty="0">
                <a:solidFill>
                  <a:srgbClr val="F2E782"/>
                </a:solidFill>
                <a:latin typeface="Prata" pitchFamily="34" charset="0"/>
                <a:ea typeface="Prata" pitchFamily="34" charset="-122"/>
                <a:cs typeface="Prata" pitchFamily="34" charset="-120"/>
              </a:rPr>
              <a:t>AR Development Platforms: Shaping the Future of Tourism</a:t>
            </a:r>
            <a:endParaRPr lang="en-US" sz="3676" dirty="0"/>
          </a:p>
        </p:txBody>
      </p:sp>
      <p:sp>
        <p:nvSpPr>
          <p:cNvPr id="6" name="Shape 2"/>
          <p:cNvSpPr/>
          <p:nvPr/>
        </p:nvSpPr>
        <p:spPr>
          <a:xfrm>
            <a:off x="2215396" y="4444603"/>
            <a:ext cx="10199608" cy="3121343"/>
          </a:xfrm>
          <a:prstGeom prst="roundRect">
            <a:avLst>
              <a:gd name="adj" fmla="val 1077"/>
            </a:avLst>
          </a:prstGeom>
          <a:noFill/>
          <a:ln w="7620">
            <a:solidFill>
              <a:srgbClr val="FFFFFF">
                <a:alpha val="24000"/>
              </a:srgbClr>
            </a:solidFill>
            <a:prstDash val="solid"/>
          </a:ln>
        </p:spPr>
      </p:sp>
      <p:sp>
        <p:nvSpPr>
          <p:cNvPr id="7" name="Shape 3"/>
          <p:cNvSpPr/>
          <p:nvPr/>
        </p:nvSpPr>
        <p:spPr>
          <a:xfrm>
            <a:off x="2223016" y="4452223"/>
            <a:ext cx="10183297" cy="537686"/>
          </a:xfrm>
          <a:prstGeom prst="rect">
            <a:avLst/>
          </a:prstGeom>
          <a:solidFill>
            <a:srgbClr val="FFFFFF">
              <a:alpha val="4000"/>
            </a:srgbClr>
          </a:solidFill>
          <a:ln/>
        </p:spPr>
      </p:sp>
      <p:sp>
        <p:nvSpPr>
          <p:cNvPr id="8" name="Text 4"/>
          <p:cNvSpPr/>
          <p:nvPr/>
        </p:nvSpPr>
        <p:spPr>
          <a:xfrm>
            <a:off x="2411016" y="4571762"/>
            <a:ext cx="3016806" cy="298609"/>
          </a:xfrm>
          <a:prstGeom prst="rect">
            <a:avLst/>
          </a:prstGeom>
          <a:noFill/>
          <a:ln/>
        </p:spPr>
        <p:txBody>
          <a:bodyPr wrap="none" rtlCol="0" anchor="t"/>
          <a:lstStyle/>
          <a:p>
            <a:pPr marL="0" indent="0">
              <a:lnSpc>
                <a:spcPts val="2352"/>
              </a:lnSpc>
              <a:buNone/>
            </a:pPr>
            <a:r>
              <a:rPr lang="en-US" sz="1470" dirty="0">
                <a:solidFill>
                  <a:srgbClr val="CFCBBF"/>
                </a:solidFill>
                <a:latin typeface="Raleway" pitchFamily="34" charset="0"/>
                <a:ea typeface="Raleway" pitchFamily="34" charset="-122"/>
                <a:cs typeface="Raleway" pitchFamily="34" charset="-120"/>
              </a:rPr>
              <a:t>Platform</a:t>
            </a:r>
            <a:endParaRPr lang="en-US" sz="1470" dirty="0"/>
          </a:p>
        </p:txBody>
      </p:sp>
      <p:sp>
        <p:nvSpPr>
          <p:cNvPr id="9" name="Text 5"/>
          <p:cNvSpPr/>
          <p:nvPr/>
        </p:nvSpPr>
        <p:spPr>
          <a:xfrm>
            <a:off x="5808821" y="4571762"/>
            <a:ext cx="3012996" cy="298609"/>
          </a:xfrm>
          <a:prstGeom prst="rect">
            <a:avLst/>
          </a:prstGeom>
          <a:noFill/>
          <a:ln/>
        </p:spPr>
        <p:txBody>
          <a:bodyPr wrap="none" rtlCol="0" anchor="t"/>
          <a:lstStyle/>
          <a:p>
            <a:pPr marL="0" indent="0">
              <a:lnSpc>
                <a:spcPts val="2352"/>
              </a:lnSpc>
              <a:buNone/>
            </a:pPr>
            <a:r>
              <a:rPr lang="en-US" sz="1470" dirty="0">
                <a:solidFill>
                  <a:srgbClr val="CFCBBF"/>
                </a:solidFill>
                <a:latin typeface="Raleway" pitchFamily="34" charset="0"/>
                <a:ea typeface="Raleway" pitchFamily="34" charset="-122"/>
                <a:cs typeface="Raleway" pitchFamily="34" charset="-120"/>
              </a:rPr>
              <a:t>Developed By</a:t>
            </a:r>
            <a:endParaRPr lang="en-US" sz="1470" dirty="0"/>
          </a:p>
        </p:txBody>
      </p:sp>
      <p:sp>
        <p:nvSpPr>
          <p:cNvPr id="10" name="Text 6"/>
          <p:cNvSpPr/>
          <p:nvPr/>
        </p:nvSpPr>
        <p:spPr>
          <a:xfrm>
            <a:off x="9202817" y="4571762"/>
            <a:ext cx="3016806" cy="298609"/>
          </a:xfrm>
          <a:prstGeom prst="rect">
            <a:avLst/>
          </a:prstGeom>
          <a:noFill/>
          <a:ln/>
        </p:spPr>
        <p:txBody>
          <a:bodyPr wrap="none" rtlCol="0" anchor="t"/>
          <a:lstStyle/>
          <a:p>
            <a:pPr marL="0" indent="0">
              <a:lnSpc>
                <a:spcPts val="2352"/>
              </a:lnSpc>
              <a:buNone/>
            </a:pPr>
            <a:r>
              <a:rPr lang="en-US" sz="1470" dirty="0">
                <a:solidFill>
                  <a:srgbClr val="CFCBBF"/>
                </a:solidFill>
                <a:latin typeface="Raleway" pitchFamily="34" charset="0"/>
                <a:ea typeface="Raleway" pitchFamily="34" charset="-122"/>
                <a:cs typeface="Raleway" pitchFamily="34" charset="-120"/>
              </a:rPr>
              <a:t>Key Features</a:t>
            </a:r>
            <a:endParaRPr lang="en-US" sz="1470" dirty="0"/>
          </a:p>
        </p:txBody>
      </p:sp>
      <p:sp>
        <p:nvSpPr>
          <p:cNvPr id="11" name="Shape 7"/>
          <p:cNvSpPr/>
          <p:nvPr/>
        </p:nvSpPr>
        <p:spPr>
          <a:xfrm>
            <a:off x="2223016" y="4989909"/>
            <a:ext cx="10183297" cy="1134904"/>
          </a:xfrm>
          <a:prstGeom prst="rect">
            <a:avLst/>
          </a:prstGeom>
          <a:solidFill>
            <a:srgbClr val="000000">
              <a:alpha val="4000"/>
            </a:srgbClr>
          </a:solidFill>
          <a:ln/>
        </p:spPr>
      </p:sp>
      <p:sp>
        <p:nvSpPr>
          <p:cNvPr id="12" name="Text 8"/>
          <p:cNvSpPr/>
          <p:nvPr/>
        </p:nvSpPr>
        <p:spPr>
          <a:xfrm>
            <a:off x="2411016" y="5109448"/>
            <a:ext cx="3016806" cy="298609"/>
          </a:xfrm>
          <a:prstGeom prst="rect">
            <a:avLst/>
          </a:prstGeom>
          <a:noFill/>
          <a:ln/>
        </p:spPr>
        <p:txBody>
          <a:bodyPr wrap="none" rtlCol="0" anchor="t"/>
          <a:lstStyle/>
          <a:p>
            <a:pPr marL="0" indent="0">
              <a:lnSpc>
                <a:spcPts val="2352"/>
              </a:lnSpc>
              <a:buNone/>
            </a:pPr>
            <a:r>
              <a:rPr lang="en-US" sz="1470" dirty="0">
                <a:solidFill>
                  <a:srgbClr val="CFCBBF"/>
                </a:solidFill>
                <a:latin typeface="Raleway" pitchFamily="34" charset="0"/>
                <a:ea typeface="Raleway" pitchFamily="34" charset="-122"/>
                <a:cs typeface="Raleway" pitchFamily="34" charset="-120"/>
              </a:rPr>
              <a:t>ARKit</a:t>
            </a:r>
            <a:endParaRPr lang="en-US" sz="1470" dirty="0"/>
          </a:p>
        </p:txBody>
      </p:sp>
      <p:sp>
        <p:nvSpPr>
          <p:cNvPr id="13" name="Text 9"/>
          <p:cNvSpPr/>
          <p:nvPr/>
        </p:nvSpPr>
        <p:spPr>
          <a:xfrm>
            <a:off x="5808821" y="5109448"/>
            <a:ext cx="3012996" cy="298609"/>
          </a:xfrm>
          <a:prstGeom prst="rect">
            <a:avLst/>
          </a:prstGeom>
          <a:noFill/>
          <a:ln/>
        </p:spPr>
        <p:txBody>
          <a:bodyPr wrap="none" rtlCol="0" anchor="t"/>
          <a:lstStyle/>
          <a:p>
            <a:pPr marL="0" indent="0">
              <a:lnSpc>
                <a:spcPts val="2352"/>
              </a:lnSpc>
              <a:buNone/>
            </a:pPr>
            <a:r>
              <a:rPr lang="en-US" sz="1470" dirty="0">
                <a:solidFill>
                  <a:srgbClr val="CFCBBF"/>
                </a:solidFill>
                <a:latin typeface="Raleway" pitchFamily="34" charset="0"/>
                <a:ea typeface="Raleway" pitchFamily="34" charset="-122"/>
                <a:cs typeface="Raleway" pitchFamily="34" charset="-120"/>
              </a:rPr>
              <a:t>Apple</a:t>
            </a:r>
            <a:endParaRPr lang="en-US" sz="1470" dirty="0"/>
          </a:p>
        </p:txBody>
      </p:sp>
      <p:sp>
        <p:nvSpPr>
          <p:cNvPr id="14" name="Text 10"/>
          <p:cNvSpPr/>
          <p:nvPr/>
        </p:nvSpPr>
        <p:spPr>
          <a:xfrm>
            <a:off x="9202817" y="5109448"/>
            <a:ext cx="3016806" cy="895826"/>
          </a:xfrm>
          <a:prstGeom prst="rect">
            <a:avLst/>
          </a:prstGeom>
          <a:noFill/>
          <a:ln/>
        </p:spPr>
        <p:txBody>
          <a:bodyPr wrap="square" rtlCol="0" anchor="t"/>
          <a:lstStyle/>
          <a:p>
            <a:pPr marL="0" indent="0">
              <a:lnSpc>
                <a:spcPts val="2352"/>
              </a:lnSpc>
              <a:buNone/>
            </a:pPr>
            <a:r>
              <a:rPr lang="en-US" sz="1470" dirty="0">
                <a:solidFill>
                  <a:srgbClr val="CFCBBF"/>
                </a:solidFill>
                <a:latin typeface="Raleway" pitchFamily="34" charset="0"/>
                <a:ea typeface="Raleway" pitchFamily="34" charset="-122"/>
                <a:cs typeface="Raleway" pitchFamily="34" charset="-120"/>
              </a:rPr>
              <a:t>Motion tracking, environment understanding, persistent AR experiences, people occlusion.</a:t>
            </a:r>
            <a:endParaRPr lang="en-US" sz="1470" dirty="0"/>
          </a:p>
        </p:txBody>
      </p:sp>
      <p:sp>
        <p:nvSpPr>
          <p:cNvPr id="15" name="Shape 11"/>
          <p:cNvSpPr/>
          <p:nvPr/>
        </p:nvSpPr>
        <p:spPr>
          <a:xfrm>
            <a:off x="2223016" y="6124813"/>
            <a:ext cx="10183297" cy="1433512"/>
          </a:xfrm>
          <a:prstGeom prst="rect">
            <a:avLst/>
          </a:prstGeom>
          <a:solidFill>
            <a:srgbClr val="FFFFFF">
              <a:alpha val="4000"/>
            </a:srgbClr>
          </a:solidFill>
          <a:ln/>
        </p:spPr>
      </p:sp>
      <p:sp>
        <p:nvSpPr>
          <p:cNvPr id="16" name="Text 12"/>
          <p:cNvSpPr/>
          <p:nvPr/>
        </p:nvSpPr>
        <p:spPr>
          <a:xfrm>
            <a:off x="2411016" y="6244352"/>
            <a:ext cx="3016806" cy="298609"/>
          </a:xfrm>
          <a:prstGeom prst="rect">
            <a:avLst/>
          </a:prstGeom>
          <a:noFill/>
          <a:ln/>
        </p:spPr>
        <p:txBody>
          <a:bodyPr wrap="none" rtlCol="0" anchor="t"/>
          <a:lstStyle/>
          <a:p>
            <a:pPr marL="0" indent="0">
              <a:lnSpc>
                <a:spcPts val="2352"/>
              </a:lnSpc>
              <a:buNone/>
            </a:pPr>
            <a:r>
              <a:rPr lang="en-US" sz="1470" dirty="0">
                <a:solidFill>
                  <a:srgbClr val="CFCBBF"/>
                </a:solidFill>
                <a:latin typeface="Raleway" pitchFamily="34" charset="0"/>
                <a:ea typeface="Raleway" pitchFamily="34" charset="-122"/>
                <a:cs typeface="Raleway" pitchFamily="34" charset="-120"/>
              </a:rPr>
              <a:t>ARCore</a:t>
            </a:r>
            <a:endParaRPr lang="en-US" sz="1470" dirty="0"/>
          </a:p>
        </p:txBody>
      </p:sp>
      <p:sp>
        <p:nvSpPr>
          <p:cNvPr id="17" name="Text 13"/>
          <p:cNvSpPr/>
          <p:nvPr/>
        </p:nvSpPr>
        <p:spPr>
          <a:xfrm>
            <a:off x="5808821" y="6244352"/>
            <a:ext cx="3012996" cy="298609"/>
          </a:xfrm>
          <a:prstGeom prst="rect">
            <a:avLst/>
          </a:prstGeom>
          <a:noFill/>
          <a:ln/>
        </p:spPr>
        <p:txBody>
          <a:bodyPr wrap="none" rtlCol="0" anchor="t"/>
          <a:lstStyle/>
          <a:p>
            <a:pPr marL="0" indent="0">
              <a:lnSpc>
                <a:spcPts val="2352"/>
              </a:lnSpc>
              <a:buNone/>
            </a:pPr>
            <a:r>
              <a:rPr lang="en-US" sz="1470" dirty="0">
                <a:solidFill>
                  <a:srgbClr val="CFCBBF"/>
                </a:solidFill>
                <a:latin typeface="Raleway" pitchFamily="34" charset="0"/>
                <a:ea typeface="Raleway" pitchFamily="34" charset="-122"/>
                <a:cs typeface="Raleway" pitchFamily="34" charset="-120"/>
              </a:rPr>
              <a:t>Google</a:t>
            </a:r>
            <a:endParaRPr lang="en-US" sz="1470" dirty="0"/>
          </a:p>
        </p:txBody>
      </p:sp>
      <p:sp>
        <p:nvSpPr>
          <p:cNvPr id="18" name="Text 14"/>
          <p:cNvSpPr/>
          <p:nvPr/>
        </p:nvSpPr>
        <p:spPr>
          <a:xfrm>
            <a:off x="9202817" y="6244352"/>
            <a:ext cx="3016806" cy="1194435"/>
          </a:xfrm>
          <a:prstGeom prst="rect">
            <a:avLst/>
          </a:prstGeom>
          <a:noFill/>
          <a:ln/>
        </p:spPr>
        <p:txBody>
          <a:bodyPr wrap="square" rtlCol="0" anchor="t"/>
          <a:lstStyle/>
          <a:p>
            <a:pPr marL="0" indent="0">
              <a:lnSpc>
                <a:spcPts val="2352"/>
              </a:lnSpc>
              <a:buNone/>
            </a:pPr>
            <a:r>
              <a:rPr lang="en-US" sz="1470" dirty="0">
                <a:solidFill>
                  <a:srgbClr val="CFCBBF"/>
                </a:solidFill>
                <a:latin typeface="Raleway" pitchFamily="34" charset="0"/>
                <a:ea typeface="Raleway" pitchFamily="34" charset="-122"/>
                <a:cs typeface="Raleway" pitchFamily="34" charset="-120"/>
              </a:rPr>
              <a:t>Motion tracking, environmental understanding, AR experiences across a range of Android devices, integration with Google services.</a:t>
            </a:r>
            <a:endParaRPr lang="en-US" sz="147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087517"/>
            <a:ext cx="7934325" cy="1080135"/>
          </a:xfrm>
          <a:prstGeom prst="rect">
            <a:avLst/>
          </a:prstGeom>
          <a:noFill/>
          <a:ln/>
        </p:spPr>
        <p:txBody>
          <a:bodyPr wrap="square" rtlCol="0" anchor="t"/>
          <a:lstStyle/>
          <a:p>
            <a:pPr marL="0" indent="0">
              <a:lnSpc>
                <a:spcPts val="4253"/>
              </a:lnSpc>
              <a:buNone/>
            </a:pPr>
            <a:r>
              <a:rPr lang="en-US" sz="3402" dirty="0">
                <a:solidFill>
                  <a:srgbClr val="F2E782"/>
                </a:solidFill>
                <a:latin typeface="Prata" pitchFamily="34" charset="0"/>
                <a:ea typeface="Prata" pitchFamily="34" charset="-122"/>
                <a:cs typeface="Prata" pitchFamily="34" charset="-120"/>
              </a:rPr>
              <a:t>Creating Immersive AR Experiences: The Development Process</a:t>
            </a:r>
            <a:endParaRPr lang="en-US" sz="3402" dirty="0"/>
          </a:p>
        </p:txBody>
      </p:sp>
      <p:sp>
        <p:nvSpPr>
          <p:cNvPr id="6" name="Shape 2"/>
          <p:cNvSpPr/>
          <p:nvPr/>
        </p:nvSpPr>
        <p:spPr>
          <a:xfrm>
            <a:off x="6339721" y="2426851"/>
            <a:ext cx="21550" cy="4715232"/>
          </a:xfrm>
          <a:prstGeom prst="roundRect">
            <a:avLst>
              <a:gd name="adj" fmla="val 144352"/>
            </a:avLst>
          </a:prstGeom>
          <a:solidFill>
            <a:srgbClr val="535455"/>
          </a:solidFill>
          <a:ln/>
        </p:spPr>
      </p:sp>
      <p:sp>
        <p:nvSpPr>
          <p:cNvPr id="7" name="Shape 3"/>
          <p:cNvSpPr/>
          <p:nvPr/>
        </p:nvSpPr>
        <p:spPr>
          <a:xfrm>
            <a:off x="6544806" y="2804696"/>
            <a:ext cx="604837" cy="21550"/>
          </a:xfrm>
          <a:prstGeom prst="roundRect">
            <a:avLst>
              <a:gd name="adj" fmla="val 144352"/>
            </a:avLst>
          </a:prstGeom>
          <a:solidFill>
            <a:srgbClr val="535455"/>
          </a:solidFill>
          <a:ln/>
        </p:spPr>
      </p:sp>
      <p:sp>
        <p:nvSpPr>
          <p:cNvPr id="8" name="Shape 4"/>
          <p:cNvSpPr/>
          <p:nvPr/>
        </p:nvSpPr>
        <p:spPr>
          <a:xfrm>
            <a:off x="6156067" y="2621161"/>
            <a:ext cx="388739" cy="388739"/>
          </a:xfrm>
          <a:prstGeom prst="roundRect">
            <a:avLst>
              <a:gd name="adj" fmla="val 8002"/>
            </a:avLst>
          </a:prstGeom>
          <a:solidFill>
            <a:srgbClr val="3A3B3C"/>
          </a:solidFill>
          <a:ln/>
        </p:spPr>
      </p:sp>
      <p:sp>
        <p:nvSpPr>
          <p:cNvPr id="9" name="Text 5"/>
          <p:cNvSpPr/>
          <p:nvPr/>
        </p:nvSpPr>
        <p:spPr>
          <a:xfrm>
            <a:off x="6305610" y="2685931"/>
            <a:ext cx="89535" cy="259199"/>
          </a:xfrm>
          <a:prstGeom prst="rect">
            <a:avLst/>
          </a:prstGeom>
          <a:noFill/>
          <a:ln/>
        </p:spPr>
        <p:txBody>
          <a:bodyPr wrap="none" rtlCol="0" anchor="t"/>
          <a:lstStyle/>
          <a:p>
            <a:pPr marL="0" indent="0" algn="ctr">
              <a:lnSpc>
                <a:spcPts val="2041"/>
              </a:lnSpc>
              <a:buNone/>
            </a:pPr>
            <a:r>
              <a:rPr lang="en-US" sz="2041" dirty="0">
                <a:solidFill>
                  <a:srgbClr val="CFCBBF"/>
                </a:solidFill>
                <a:latin typeface="Prata" pitchFamily="34" charset="0"/>
                <a:ea typeface="Prata" pitchFamily="34" charset="-122"/>
                <a:cs typeface="Prata" pitchFamily="34" charset="-120"/>
              </a:rPr>
              <a:t>1</a:t>
            </a:r>
            <a:endParaRPr lang="en-US" sz="2041" dirty="0"/>
          </a:p>
        </p:txBody>
      </p:sp>
      <p:sp>
        <p:nvSpPr>
          <p:cNvPr id="10" name="Text 6"/>
          <p:cNvSpPr/>
          <p:nvPr/>
        </p:nvSpPr>
        <p:spPr>
          <a:xfrm>
            <a:off x="7300913" y="2599611"/>
            <a:ext cx="2160270"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Ideation</a:t>
            </a:r>
            <a:endParaRPr lang="en-US" sz="1701" dirty="0"/>
          </a:p>
        </p:txBody>
      </p:sp>
      <p:sp>
        <p:nvSpPr>
          <p:cNvPr id="11" name="Text 7"/>
          <p:cNvSpPr/>
          <p:nvPr/>
        </p:nvSpPr>
        <p:spPr>
          <a:xfrm>
            <a:off x="7300913" y="2973110"/>
            <a:ext cx="6724650" cy="553164"/>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The journey begins with understanding your target audience and the purpose of your AR experience. What story do you want to tell, and how can AR enhance it?</a:t>
            </a:r>
            <a:endParaRPr lang="en-US" sz="1361" dirty="0"/>
          </a:p>
        </p:txBody>
      </p:sp>
      <p:sp>
        <p:nvSpPr>
          <p:cNvPr id="12" name="Shape 8"/>
          <p:cNvSpPr/>
          <p:nvPr/>
        </p:nvSpPr>
        <p:spPr>
          <a:xfrm>
            <a:off x="6544806" y="4249638"/>
            <a:ext cx="604837" cy="21550"/>
          </a:xfrm>
          <a:prstGeom prst="roundRect">
            <a:avLst>
              <a:gd name="adj" fmla="val 144352"/>
            </a:avLst>
          </a:prstGeom>
          <a:solidFill>
            <a:srgbClr val="535455"/>
          </a:solidFill>
          <a:ln/>
        </p:spPr>
      </p:sp>
      <p:sp>
        <p:nvSpPr>
          <p:cNvPr id="13" name="Shape 9"/>
          <p:cNvSpPr/>
          <p:nvPr/>
        </p:nvSpPr>
        <p:spPr>
          <a:xfrm>
            <a:off x="6156067" y="4066103"/>
            <a:ext cx="388739" cy="388739"/>
          </a:xfrm>
          <a:prstGeom prst="roundRect">
            <a:avLst>
              <a:gd name="adj" fmla="val 8002"/>
            </a:avLst>
          </a:prstGeom>
          <a:solidFill>
            <a:srgbClr val="3A3B3C"/>
          </a:solidFill>
          <a:ln/>
        </p:spPr>
      </p:sp>
      <p:sp>
        <p:nvSpPr>
          <p:cNvPr id="14" name="Text 10"/>
          <p:cNvSpPr/>
          <p:nvPr/>
        </p:nvSpPr>
        <p:spPr>
          <a:xfrm>
            <a:off x="6270962" y="4130873"/>
            <a:ext cx="158948" cy="259199"/>
          </a:xfrm>
          <a:prstGeom prst="rect">
            <a:avLst/>
          </a:prstGeom>
          <a:noFill/>
          <a:ln/>
        </p:spPr>
        <p:txBody>
          <a:bodyPr wrap="none" rtlCol="0" anchor="t"/>
          <a:lstStyle/>
          <a:p>
            <a:pPr marL="0" indent="0" algn="ctr">
              <a:lnSpc>
                <a:spcPts val="2041"/>
              </a:lnSpc>
              <a:buNone/>
            </a:pPr>
            <a:r>
              <a:rPr lang="en-US" sz="2041" dirty="0">
                <a:solidFill>
                  <a:srgbClr val="CFCBBF"/>
                </a:solidFill>
                <a:latin typeface="Prata" pitchFamily="34" charset="0"/>
                <a:ea typeface="Prata" pitchFamily="34" charset="-122"/>
                <a:cs typeface="Prata" pitchFamily="34" charset="-120"/>
              </a:rPr>
              <a:t>2</a:t>
            </a:r>
            <a:endParaRPr lang="en-US" sz="2041" dirty="0"/>
          </a:p>
        </p:txBody>
      </p:sp>
      <p:sp>
        <p:nvSpPr>
          <p:cNvPr id="15" name="Text 11"/>
          <p:cNvSpPr/>
          <p:nvPr/>
        </p:nvSpPr>
        <p:spPr>
          <a:xfrm>
            <a:off x="7300913" y="4044553"/>
            <a:ext cx="2160270"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Design</a:t>
            </a:r>
            <a:endParaRPr lang="en-US" sz="1701" dirty="0"/>
          </a:p>
        </p:txBody>
      </p:sp>
      <p:sp>
        <p:nvSpPr>
          <p:cNvPr id="16" name="Text 12"/>
          <p:cNvSpPr/>
          <p:nvPr/>
        </p:nvSpPr>
        <p:spPr>
          <a:xfrm>
            <a:off x="7300913" y="4418052"/>
            <a:ext cx="6724650" cy="829747"/>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Next comes the visual magic. Create 3D models, textures, and animations that match the narrative and functionality of your AR experience. This step is key to creating an engaging and immersive experience.</a:t>
            </a:r>
            <a:endParaRPr lang="en-US" sz="1361" dirty="0"/>
          </a:p>
        </p:txBody>
      </p:sp>
      <p:sp>
        <p:nvSpPr>
          <p:cNvPr id="17" name="Shape 13"/>
          <p:cNvSpPr/>
          <p:nvPr/>
        </p:nvSpPr>
        <p:spPr>
          <a:xfrm>
            <a:off x="6544806" y="5971163"/>
            <a:ext cx="604837" cy="21550"/>
          </a:xfrm>
          <a:prstGeom prst="roundRect">
            <a:avLst>
              <a:gd name="adj" fmla="val 144352"/>
            </a:avLst>
          </a:prstGeom>
          <a:solidFill>
            <a:srgbClr val="535455"/>
          </a:solidFill>
          <a:ln/>
        </p:spPr>
      </p:sp>
      <p:sp>
        <p:nvSpPr>
          <p:cNvPr id="18" name="Shape 14"/>
          <p:cNvSpPr/>
          <p:nvPr/>
        </p:nvSpPr>
        <p:spPr>
          <a:xfrm>
            <a:off x="6156067" y="5787628"/>
            <a:ext cx="388739" cy="388739"/>
          </a:xfrm>
          <a:prstGeom prst="roundRect">
            <a:avLst>
              <a:gd name="adj" fmla="val 8002"/>
            </a:avLst>
          </a:prstGeom>
          <a:solidFill>
            <a:srgbClr val="3A3B3C"/>
          </a:solidFill>
          <a:ln/>
        </p:spPr>
      </p:sp>
      <p:sp>
        <p:nvSpPr>
          <p:cNvPr id="19" name="Text 15"/>
          <p:cNvSpPr/>
          <p:nvPr/>
        </p:nvSpPr>
        <p:spPr>
          <a:xfrm>
            <a:off x="6270010" y="5852398"/>
            <a:ext cx="160734" cy="259199"/>
          </a:xfrm>
          <a:prstGeom prst="rect">
            <a:avLst/>
          </a:prstGeom>
          <a:noFill/>
          <a:ln/>
        </p:spPr>
        <p:txBody>
          <a:bodyPr wrap="none" rtlCol="0" anchor="t"/>
          <a:lstStyle/>
          <a:p>
            <a:pPr marL="0" indent="0" algn="ctr">
              <a:lnSpc>
                <a:spcPts val="2041"/>
              </a:lnSpc>
              <a:buNone/>
            </a:pPr>
            <a:r>
              <a:rPr lang="en-US" sz="2041" dirty="0">
                <a:solidFill>
                  <a:srgbClr val="CFCBBF"/>
                </a:solidFill>
                <a:latin typeface="Prata" pitchFamily="34" charset="0"/>
                <a:ea typeface="Prata" pitchFamily="34" charset="-122"/>
                <a:cs typeface="Prata" pitchFamily="34" charset="-120"/>
              </a:rPr>
              <a:t>3</a:t>
            </a:r>
            <a:endParaRPr lang="en-US" sz="2041" dirty="0"/>
          </a:p>
        </p:txBody>
      </p:sp>
      <p:sp>
        <p:nvSpPr>
          <p:cNvPr id="20" name="Text 16"/>
          <p:cNvSpPr/>
          <p:nvPr/>
        </p:nvSpPr>
        <p:spPr>
          <a:xfrm>
            <a:off x="7300913" y="5766078"/>
            <a:ext cx="2160270"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Development</a:t>
            </a:r>
            <a:endParaRPr lang="en-US" sz="1701" dirty="0"/>
          </a:p>
        </p:txBody>
      </p:sp>
      <p:sp>
        <p:nvSpPr>
          <p:cNvPr id="21" name="Text 17"/>
          <p:cNvSpPr/>
          <p:nvPr/>
        </p:nvSpPr>
        <p:spPr>
          <a:xfrm>
            <a:off x="7300913" y="6139577"/>
            <a:ext cx="6724650" cy="829747"/>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Using tools like Unity or Unreal Engine, you bring your vision to life. This involves coding the interactions between the AR elements and the real world, ensuring a smooth and enjoyable user experience.</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473797"/>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473797"/>
          </a:xfrm>
          <a:prstGeom prst="rect">
            <a:avLst/>
          </a:prstGeom>
        </p:spPr>
      </p:pic>
      <p:sp>
        <p:nvSpPr>
          <p:cNvPr id="5" name="Text 1"/>
          <p:cNvSpPr/>
          <p:nvPr/>
        </p:nvSpPr>
        <p:spPr>
          <a:xfrm>
            <a:off x="604837" y="475178"/>
            <a:ext cx="7934325" cy="1080135"/>
          </a:xfrm>
          <a:prstGeom prst="rect">
            <a:avLst/>
          </a:prstGeom>
          <a:noFill/>
          <a:ln/>
        </p:spPr>
        <p:txBody>
          <a:bodyPr wrap="square" rtlCol="0" anchor="t"/>
          <a:lstStyle/>
          <a:p>
            <a:pPr marL="0" indent="0">
              <a:lnSpc>
                <a:spcPts val="4253"/>
              </a:lnSpc>
              <a:buNone/>
            </a:pPr>
            <a:r>
              <a:rPr lang="en-US" sz="3402" dirty="0">
                <a:solidFill>
                  <a:srgbClr val="F2E782"/>
                </a:solidFill>
                <a:latin typeface="Prata" pitchFamily="34" charset="0"/>
                <a:ea typeface="Prata" pitchFamily="34" charset="-122"/>
                <a:cs typeface="Prata" pitchFamily="34" charset="-120"/>
              </a:rPr>
              <a:t>Backend Integration: Managing Tourism Data Effectively</a:t>
            </a:r>
            <a:endParaRPr lang="en-US" sz="3402" dirty="0"/>
          </a:p>
        </p:txBody>
      </p:sp>
      <p:pic>
        <p:nvPicPr>
          <p:cNvPr id="6" name="Image 2" descr="preencoded.png"/>
          <p:cNvPicPr>
            <a:picLocks noChangeAspect="1"/>
          </p:cNvPicPr>
          <p:nvPr/>
        </p:nvPicPr>
        <p:blipFill>
          <a:blip r:embed="rId5"/>
          <a:stretch>
            <a:fillRect/>
          </a:stretch>
        </p:blipFill>
        <p:spPr>
          <a:xfrm>
            <a:off x="604837" y="1814513"/>
            <a:ext cx="431959" cy="431959"/>
          </a:xfrm>
          <a:prstGeom prst="rect">
            <a:avLst/>
          </a:prstGeom>
        </p:spPr>
      </p:pic>
      <p:sp>
        <p:nvSpPr>
          <p:cNvPr id="7" name="Text 2"/>
          <p:cNvSpPr/>
          <p:nvPr/>
        </p:nvSpPr>
        <p:spPr>
          <a:xfrm>
            <a:off x="604837" y="2419231"/>
            <a:ext cx="2160270"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Data Management</a:t>
            </a:r>
            <a:endParaRPr lang="en-US" sz="1701" dirty="0"/>
          </a:p>
        </p:txBody>
      </p:sp>
      <p:sp>
        <p:nvSpPr>
          <p:cNvPr id="8" name="Text 3"/>
          <p:cNvSpPr/>
          <p:nvPr/>
        </p:nvSpPr>
        <p:spPr>
          <a:xfrm>
            <a:off x="604837" y="2792730"/>
            <a:ext cx="7934325" cy="829747"/>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Efficiently managing and analyzing tourist data is crucial for providing personalized services and making strategic decisions. This allows tourism businesses to understand visitor preferences, optimize operations, and enhance customer satisfaction.</a:t>
            </a:r>
            <a:endParaRPr lang="en-US" sz="1361" dirty="0"/>
          </a:p>
        </p:txBody>
      </p:sp>
      <p:pic>
        <p:nvPicPr>
          <p:cNvPr id="9" name="Image 3" descr="preencoded.png"/>
          <p:cNvPicPr>
            <a:picLocks noChangeAspect="1"/>
          </p:cNvPicPr>
          <p:nvPr/>
        </p:nvPicPr>
        <p:blipFill>
          <a:blip r:embed="rId6"/>
          <a:stretch>
            <a:fillRect/>
          </a:stretch>
        </p:blipFill>
        <p:spPr>
          <a:xfrm>
            <a:off x="604837" y="4140875"/>
            <a:ext cx="431959" cy="431959"/>
          </a:xfrm>
          <a:prstGeom prst="rect">
            <a:avLst/>
          </a:prstGeom>
        </p:spPr>
      </p:pic>
      <p:sp>
        <p:nvSpPr>
          <p:cNvPr id="10" name="Text 4"/>
          <p:cNvSpPr/>
          <p:nvPr/>
        </p:nvSpPr>
        <p:spPr>
          <a:xfrm>
            <a:off x="604837" y="4745593"/>
            <a:ext cx="3513772"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Integration with Backend Systems</a:t>
            </a:r>
            <a:endParaRPr lang="en-US" sz="1701" dirty="0"/>
          </a:p>
        </p:txBody>
      </p:sp>
      <p:sp>
        <p:nvSpPr>
          <p:cNvPr id="11" name="Text 5"/>
          <p:cNvSpPr/>
          <p:nvPr/>
        </p:nvSpPr>
        <p:spPr>
          <a:xfrm>
            <a:off x="604837" y="5119092"/>
            <a:ext cx="7934325" cy="829747"/>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Seamlessly integrating AI and AR with backend systems ensures real-time data access and synchronization. This allows for dynamic recommendations, personalized experiences, and improved operational efficiency.</a:t>
            </a:r>
            <a:endParaRPr lang="en-US" sz="1361" dirty="0"/>
          </a:p>
        </p:txBody>
      </p:sp>
      <p:pic>
        <p:nvPicPr>
          <p:cNvPr id="12" name="Image 4" descr="preencoded.png"/>
          <p:cNvPicPr>
            <a:picLocks noChangeAspect="1"/>
          </p:cNvPicPr>
          <p:nvPr/>
        </p:nvPicPr>
        <p:blipFill>
          <a:blip r:embed="rId7"/>
          <a:stretch>
            <a:fillRect/>
          </a:stretch>
        </p:blipFill>
        <p:spPr>
          <a:xfrm>
            <a:off x="604837" y="6467237"/>
            <a:ext cx="431959" cy="431959"/>
          </a:xfrm>
          <a:prstGeom prst="rect">
            <a:avLst/>
          </a:prstGeom>
        </p:spPr>
      </p:pic>
      <p:sp>
        <p:nvSpPr>
          <p:cNvPr id="13" name="Text 6"/>
          <p:cNvSpPr/>
          <p:nvPr/>
        </p:nvSpPr>
        <p:spPr>
          <a:xfrm>
            <a:off x="604837" y="7071955"/>
            <a:ext cx="2699623"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Data Security and Privacy</a:t>
            </a:r>
            <a:endParaRPr lang="en-US" sz="1701" dirty="0"/>
          </a:p>
        </p:txBody>
      </p:sp>
      <p:sp>
        <p:nvSpPr>
          <p:cNvPr id="14" name="Text 7"/>
          <p:cNvSpPr/>
          <p:nvPr/>
        </p:nvSpPr>
        <p:spPr>
          <a:xfrm>
            <a:off x="604837" y="7445454"/>
            <a:ext cx="7934325" cy="553164"/>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Protecting sensitive tourist information is paramount. Implementing robust data security and privacy protocols is essential to comply with regulations and build trust with travelers.</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1121926"/>
            <a:ext cx="7934325" cy="1080135"/>
          </a:xfrm>
          <a:prstGeom prst="rect">
            <a:avLst/>
          </a:prstGeom>
          <a:noFill/>
          <a:ln/>
        </p:spPr>
        <p:txBody>
          <a:bodyPr wrap="square" rtlCol="0" anchor="t"/>
          <a:lstStyle/>
          <a:p>
            <a:pPr marL="0" indent="0">
              <a:lnSpc>
                <a:spcPts val="4253"/>
              </a:lnSpc>
              <a:buNone/>
            </a:pPr>
            <a:r>
              <a:rPr lang="en-US" sz="3402" dirty="0">
                <a:solidFill>
                  <a:srgbClr val="F2E782"/>
                </a:solidFill>
                <a:latin typeface="Prata" pitchFamily="34" charset="0"/>
                <a:ea typeface="Prata" pitchFamily="34" charset="-122"/>
                <a:cs typeface="Prata" pitchFamily="34" charset="-120"/>
              </a:rPr>
              <a:t>Virtual Tours: Bringing Destinations to Life</a:t>
            </a:r>
            <a:endParaRPr lang="en-US" sz="3402" dirty="0"/>
          </a:p>
        </p:txBody>
      </p:sp>
      <p:pic>
        <p:nvPicPr>
          <p:cNvPr id="6" name="Image 2" descr="preencoded.png"/>
          <p:cNvPicPr>
            <a:picLocks noChangeAspect="1"/>
          </p:cNvPicPr>
          <p:nvPr/>
        </p:nvPicPr>
        <p:blipFill>
          <a:blip r:embed="rId5"/>
          <a:stretch>
            <a:fillRect/>
          </a:stretch>
        </p:blipFill>
        <p:spPr>
          <a:xfrm>
            <a:off x="604837" y="2461260"/>
            <a:ext cx="864037" cy="1548765"/>
          </a:xfrm>
          <a:prstGeom prst="rect">
            <a:avLst/>
          </a:prstGeom>
        </p:spPr>
      </p:pic>
      <p:sp>
        <p:nvSpPr>
          <p:cNvPr id="7" name="Text 2"/>
          <p:cNvSpPr/>
          <p:nvPr/>
        </p:nvSpPr>
        <p:spPr>
          <a:xfrm>
            <a:off x="1728073" y="2634020"/>
            <a:ext cx="2160270"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Definition</a:t>
            </a:r>
            <a:endParaRPr lang="en-US" sz="1701" dirty="0"/>
          </a:p>
        </p:txBody>
      </p:sp>
      <p:sp>
        <p:nvSpPr>
          <p:cNvPr id="8" name="Text 3"/>
          <p:cNvSpPr/>
          <p:nvPr/>
        </p:nvSpPr>
        <p:spPr>
          <a:xfrm>
            <a:off x="1728073" y="3007519"/>
            <a:ext cx="6811089" cy="829747"/>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Virtual tours offer an immersive experience of destinations without physical travel. Using 360-degree camera footage, viewers can explore landscapes, attractions, and accommodations from the comfort of their homes.</a:t>
            </a:r>
            <a:endParaRPr lang="en-US" sz="1361" dirty="0"/>
          </a:p>
        </p:txBody>
      </p:sp>
      <p:pic>
        <p:nvPicPr>
          <p:cNvPr id="9" name="Image 3" descr="preencoded.png"/>
          <p:cNvPicPr>
            <a:picLocks noChangeAspect="1"/>
          </p:cNvPicPr>
          <p:nvPr/>
        </p:nvPicPr>
        <p:blipFill>
          <a:blip r:embed="rId6"/>
          <a:stretch>
            <a:fillRect/>
          </a:stretch>
        </p:blipFill>
        <p:spPr>
          <a:xfrm>
            <a:off x="604837" y="4010025"/>
            <a:ext cx="864037" cy="1548765"/>
          </a:xfrm>
          <a:prstGeom prst="rect">
            <a:avLst/>
          </a:prstGeom>
        </p:spPr>
      </p:pic>
      <p:sp>
        <p:nvSpPr>
          <p:cNvPr id="10" name="Text 4"/>
          <p:cNvSpPr/>
          <p:nvPr/>
        </p:nvSpPr>
        <p:spPr>
          <a:xfrm>
            <a:off x="1728073" y="4182785"/>
            <a:ext cx="2160270"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Benefits</a:t>
            </a:r>
            <a:endParaRPr lang="en-US" sz="1701" dirty="0"/>
          </a:p>
        </p:txBody>
      </p:sp>
      <p:sp>
        <p:nvSpPr>
          <p:cNvPr id="11" name="Text 5"/>
          <p:cNvSpPr/>
          <p:nvPr/>
        </p:nvSpPr>
        <p:spPr>
          <a:xfrm>
            <a:off x="1728073" y="4556284"/>
            <a:ext cx="6811089" cy="829747"/>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Virtual tours benefit both travelers and tourism providers. Travelers can experience destinations remotely, while providers can showcase their offerings to a broader audience. It's a powerful tool for promoting tourism and providing accessibility.</a:t>
            </a:r>
            <a:endParaRPr lang="en-US" sz="1361" dirty="0"/>
          </a:p>
        </p:txBody>
      </p:sp>
      <p:pic>
        <p:nvPicPr>
          <p:cNvPr id="12" name="Image 4" descr="preencoded.png"/>
          <p:cNvPicPr>
            <a:picLocks noChangeAspect="1"/>
          </p:cNvPicPr>
          <p:nvPr/>
        </p:nvPicPr>
        <p:blipFill>
          <a:blip r:embed="rId7"/>
          <a:stretch>
            <a:fillRect/>
          </a:stretch>
        </p:blipFill>
        <p:spPr>
          <a:xfrm>
            <a:off x="604837" y="5558790"/>
            <a:ext cx="864037" cy="1548765"/>
          </a:xfrm>
          <a:prstGeom prst="rect">
            <a:avLst/>
          </a:prstGeom>
        </p:spPr>
      </p:pic>
      <p:sp>
        <p:nvSpPr>
          <p:cNvPr id="13" name="Text 6"/>
          <p:cNvSpPr/>
          <p:nvPr/>
        </p:nvSpPr>
        <p:spPr>
          <a:xfrm>
            <a:off x="1728073" y="5731550"/>
            <a:ext cx="3402092" cy="269915"/>
          </a:xfrm>
          <a:prstGeom prst="rect">
            <a:avLst/>
          </a:prstGeom>
          <a:noFill/>
          <a:ln/>
        </p:spPr>
        <p:txBody>
          <a:bodyPr wrap="none" rtlCol="0" anchor="t"/>
          <a:lstStyle/>
          <a:p>
            <a:pPr marL="0" indent="0" algn="l">
              <a:lnSpc>
                <a:spcPts val="2126"/>
              </a:lnSpc>
              <a:buNone/>
            </a:pPr>
            <a:r>
              <a:rPr lang="en-US" sz="1701" dirty="0">
                <a:solidFill>
                  <a:srgbClr val="CFCBBF"/>
                </a:solidFill>
                <a:latin typeface="Prata" pitchFamily="34" charset="0"/>
                <a:ea typeface="Prata" pitchFamily="34" charset="-122"/>
                <a:cs typeface="Prata" pitchFamily="34" charset="-120"/>
              </a:rPr>
              <a:t>Technology Behind Virtual Tours</a:t>
            </a:r>
            <a:endParaRPr lang="en-US" sz="1701" dirty="0"/>
          </a:p>
        </p:txBody>
      </p:sp>
      <p:sp>
        <p:nvSpPr>
          <p:cNvPr id="14" name="Text 7"/>
          <p:cNvSpPr/>
          <p:nvPr/>
        </p:nvSpPr>
        <p:spPr>
          <a:xfrm>
            <a:off x="1728073" y="6105049"/>
            <a:ext cx="6811089" cy="829747"/>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Virtual tours leverage technologies like 360-degree cameras to capture panoramic views, VR headsets to create immersive experiences, and mobile devices to access and navigate virtual tours.</a:t>
            </a:r>
            <a:endParaRPr lang="en-US" sz="1361" dirty="0"/>
          </a:p>
        </p:txBody>
      </p:sp>
      <p:pic>
        <p:nvPicPr>
          <p:cNvPr id="15"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370534"/>
          </a:xfrm>
          <a:prstGeom prst="rect">
            <a:avLst/>
          </a:prstGeom>
        </p:spPr>
      </p:pic>
      <p:sp>
        <p:nvSpPr>
          <p:cNvPr id="5" name="Text 1"/>
          <p:cNvSpPr/>
          <p:nvPr/>
        </p:nvSpPr>
        <p:spPr>
          <a:xfrm>
            <a:off x="2135505" y="2892028"/>
            <a:ext cx="10359271" cy="1185148"/>
          </a:xfrm>
          <a:prstGeom prst="rect">
            <a:avLst/>
          </a:prstGeom>
          <a:noFill/>
          <a:ln/>
        </p:spPr>
        <p:txBody>
          <a:bodyPr wrap="square" rtlCol="0" anchor="t"/>
          <a:lstStyle/>
          <a:p>
            <a:pPr marL="0" indent="0">
              <a:lnSpc>
                <a:spcPts val="4666"/>
              </a:lnSpc>
              <a:buNone/>
            </a:pPr>
            <a:r>
              <a:rPr lang="en-US" sz="3733" dirty="0">
                <a:solidFill>
                  <a:srgbClr val="F2E782"/>
                </a:solidFill>
                <a:latin typeface="Prata" pitchFamily="34" charset="0"/>
                <a:ea typeface="Prata" pitchFamily="34" charset="-122"/>
                <a:cs typeface="Prata" pitchFamily="34" charset="-120"/>
              </a:rPr>
              <a:t>Promoting Sustainable Tourism with AI and AR</a:t>
            </a:r>
            <a:endParaRPr lang="en-US" sz="3733" dirty="0"/>
          </a:p>
        </p:txBody>
      </p:sp>
      <p:sp>
        <p:nvSpPr>
          <p:cNvPr id="6" name="Shape 2"/>
          <p:cNvSpPr/>
          <p:nvPr/>
        </p:nvSpPr>
        <p:spPr>
          <a:xfrm>
            <a:off x="2135505" y="4574858"/>
            <a:ext cx="426601" cy="426601"/>
          </a:xfrm>
          <a:prstGeom prst="roundRect">
            <a:avLst>
              <a:gd name="adj" fmla="val 8002"/>
            </a:avLst>
          </a:prstGeom>
          <a:solidFill>
            <a:srgbClr val="3A3B3C"/>
          </a:solidFill>
          <a:ln/>
        </p:spPr>
      </p:sp>
      <p:sp>
        <p:nvSpPr>
          <p:cNvPr id="7" name="Text 3"/>
          <p:cNvSpPr/>
          <p:nvPr/>
        </p:nvSpPr>
        <p:spPr>
          <a:xfrm>
            <a:off x="2299692" y="4645938"/>
            <a:ext cx="98227" cy="284440"/>
          </a:xfrm>
          <a:prstGeom prst="rect">
            <a:avLst/>
          </a:prstGeom>
          <a:noFill/>
          <a:ln/>
        </p:spPr>
        <p:txBody>
          <a:bodyPr wrap="none" rtlCol="0" anchor="t"/>
          <a:lstStyle/>
          <a:p>
            <a:pPr marL="0" indent="0" algn="ctr">
              <a:lnSpc>
                <a:spcPts val="2240"/>
              </a:lnSpc>
              <a:buNone/>
            </a:pPr>
            <a:r>
              <a:rPr lang="en-US" sz="2240" dirty="0">
                <a:solidFill>
                  <a:srgbClr val="CFCBBF"/>
                </a:solidFill>
                <a:latin typeface="Prata" pitchFamily="34" charset="0"/>
                <a:ea typeface="Prata" pitchFamily="34" charset="-122"/>
                <a:cs typeface="Prata" pitchFamily="34" charset="-120"/>
              </a:rPr>
              <a:t>1</a:t>
            </a:r>
            <a:endParaRPr lang="en-US" sz="2240" dirty="0"/>
          </a:p>
        </p:txBody>
      </p:sp>
      <p:sp>
        <p:nvSpPr>
          <p:cNvPr id="8" name="Text 4"/>
          <p:cNvSpPr/>
          <p:nvPr/>
        </p:nvSpPr>
        <p:spPr>
          <a:xfrm>
            <a:off x="2751653" y="4574858"/>
            <a:ext cx="2710577" cy="592455"/>
          </a:xfrm>
          <a:prstGeom prst="rect">
            <a:avLst/>
          </a:prstGeom>
          <a:noFill/>
          <a:ln/>
        </p:spPr>
        <p:txBody>
          <a:bodyPr wrap="square" rtlCol="0" anchor="t"/>
          <a:lstStyle/>
          <a:p>
            <a:pPr marL="0" indent="0">
              <a:lnSpc>
                <a:spcPts val="2333"/>
              </a:lnSpc>
              <a:buNone/>
            </a:pPr>
            <a:r>
              <a:rPr lang="en-US" sz="1867" dirty="0">
                <a:solidFill>
                  <a:srgbClr val="CFCBBF"/>
                </a:solidFill>
                <a:latin typeface="Prata" pitchFamily="34" charset="0"/>
                <a:ea typeface="Prata" pitchFamily="34" charset="-122"/>
                <a:cs typeface="Prata" pitchFamily="34" charset="-120"/>
              </a:rPr>
              <a:t>Importance of Sustainable Tourism</a:t>
            </a:r>
            <a:endParaRPr lang="en-US" sz="1867" dirty="0"/>
          </a:p>
        </p:txBody>
      </p:sp>
      <p:sp>
        <p:nvSpPr>
          <p:cNvPr id="9" name="Text 5"/>
          <p:cNvSpPr/>
          <p:nvPr/>
        </p:nvSpPr>
        <p:spPr>
          <a:xfrm>
            <a:off x="2751653" y="5281017"/>
            <a:ext cx="2710577" cy="2426970"/>
          </a:xfrm>
          <a:prstGeom prst="rect">
            <a:avLst/>
          </a:prstGeom>
          <a:noFill/>
          <a:ln/>
        </p:spPr>
        <p:txBody>
          <a:bodyPr wrap="square" rtlCol="0" anchor="t"/>
          <a:lstStyle/>
          <a:p>
            <a:pPr marL="0" indent="0">
              <a:lnSpc>
                <a:spcPts val="2389"/>
              </a:lnSpc>
              <a:buNone/>
            </a:pPr>
            <a:r>
              <a:rPr lang="en-US" sz="1493" dirty="0">
                <a:solidFill>
                  <a:srgbClr val="CFCBBF"/>
                </a:solidFill>
                <a:latin typeface="Raleway" pitchFamily="34" charset="0"/>
                <a:ea typeface="Raleway" pitchFamily="34" charset="-122"/>
                <a:cs typeface="Raleway" pitchFamily="34" charset="-120"/>
              </a:rPr>
              <a:t>Sustainable tourism aims to minimize environmental impact, preserve cultural heritage, and support local communities. It promotes responsible travel that benefits both the destination and the traveler.</a:t>
            </a:r>
            <a:endParaRPr lang="en-US" sz="1493" dirty="0"/>
          </a:p>
        </p:txBody>
      </p:sp>
      <p:sp>
        <p:nvSpPr>
          <p:cNvPr id="10" name="Shape 6"/>
          <p:cNvSpPr/>
          <p:nvPr/>
        </p:nvSpPr>
        <p:spPr>
          <a:xfrm>
            <a:off x="5651778" y="4574858"/>
            <a:ext cx="426601" cy="426601"/>
          </a:xfrm>
          <a:prstGeom prst="roundRect">
            <a:avLst>
              <a:gd name="adj" fmla="val 8002"/>
            </a:avLst>
          </a:prstGeom>
          <a:solidFill>
            <a:srgbClr val="3A3B3C"/>
          </a:solidFill>
          <a:ln/>
        </p:spPr>
      </p:sp>
      <p:sp>
        <p:nvSpPr>
          <p:cNvPr id="11" name="Text 7"/>
          <p:cNvSpPr/>
          <p:nvPr/>
        </p:nvSpPr>
        <p:spPr>
          <a:xfrm>
            <a:off x="5777865" y="4645938"/>
            <a:ext cx="174427" cy="284440"/>
          </a:xfrm>
          <a:prstGeom prst="rect">
            <a:avLst/>
          </a:prstGeom>
          <a:noFill/>
          <a:ln/>
        </p:spPr>
        <p:txBody>
          <a:bodyPr wrap="none" rtlCol="0" anchor="t"/>
          <a:lstStyle/>
          <a:p>
            <a:pPr marL="0" indent="0" algn="ctr">
              <a:lnSpc>
                <a:spcPts val="2240"/>
              </a:lnSpc>
              <a:buNone/>
            </a:pPr>
            <a:r>
              <a:rPr lang="en-US" sz="2240" dirty="0">
                <a:solidFill>
                  <a:srgbClr val="CFCBBF"/>
                </a:solidFill>
                <a:latin typeface="Prata" pitchFamily="34" charset="0"/>
                <a:ea typeface="Prata" pitchFamily="34" charset="-122"/>
                <a:cs typeface="Prata" pitchFamily="34" charset="-120"/>
              </a:rPr>
              <a:t>2</a:t>
            </a:r>
            <a:endParaRPr lang="en-US" sz="2240" dirty="0"/>
          </a:p>
        </p:txBody>
      </p:sp>
      <p:sp>
        <p:nvSpPr>
          <p:cNvPr id="12" name="Text 8"/>
          <p:cNvSpPr/>
          <p:nvPr/>
        </p:nvSpPr>
        <p:spPr>
          <a:xfrm>
            <a:off x="6267926" y="4574858"/>
            <a:ext cx="2710577" cy="592455"/>
          </a:xfrm>
          <a:prstGeom prst="rect">
            <a:avLst/>
          </a:prstGeom>
          <a:noFill/>
          <a:ln/>
        </p:spPr>
        <p:txBody>
          <a:bodyPr wrap="square" rtlCol="0" anchor="t"/>
          <a:lstStyle/>
          <a:p>
            <a:pPr marL="0" indent="0">
              <a:lnSpc>
                <a:spcPts val="2333"/>
              </a:lnSpc>
              <a:buNone/>
            </a:pPr>
            <a:r>
              <a:rPr lang="en-US" sz="1867" dirty="0">
                <a:solidFill>
                  <a:srgbClr val="CFCBBF"/>
                </a:solidFill>
                <a:latin typeface="Prata" pitchFamily="34" charset="0"/>
                <a:ea typeface="Prata" pitchFamily="34" charset="-122"/>
                <a:cs typeface="Prata" pitchFamily="34" charset="-120"/>
              </a:rPr>
              <a:t>AI and AR for Sustainable Practices</a:t>
            </a:r>
            <a:endParaRPr lang="en-US" sz="1867" dirty="0"/>
          </a:p>
        </p:txBody>
      </p:sp>
      <p:sp>
        <p:nvSpPr>
          <p:cNvPr id="13" name="Text 9"/>
          <p:cNvSpPr/>
          <p:nvPr/>
        </p:nvSpPr>
        <p:spPr>
          <a:xfrm>
            <a:off x="6267926" y="5281017"/>
            <a:ext cx="2710577" cy="2123599"/>
          </a:xfrm>
          <a:prstGeom prst="rect">
            <a:avLst/>
          </a:prstGeom>
          <a:noFill/>
          <a:ln/>
        </p:spPr>
        <p:txBody>
          <a:bodyPr wrap="square" rtlCol="0" anchor="t"/>
          <a:lstStyle/>
          <a:p>
            <a:pPr marL="0" indent="0">
              <a:lnSpc>
                <a:spcPts val="2389"/>
              </a:lnSpc>
              <a:buNone/>
            </a:pPr>
            <a:r>
              <a:rPr lang="en-US" sz="1493" dirty="0">
                <a:solidFill>
                  <a:srgbClr val="CFCBBF"/>
                </a:solidFill>
                <a:latin typeface="Raleway" pitchFamily="34" charset="0"/>
                <a:ea typeface="Raleway" pitchFamily="34" charset="-122"/>
                <a:cs typeface="Raleway" pitchFamily="34" charset="-120"/>
              </a:rPr>
              <a:t>AI can optimize travel routes and transportation options to reduce carbon footprints, while AR can raise awareness about environmental conservation and cultural heritage preservation.</a:t>
            </a:r>
            <a:endParaRPr lang="en-US" sz="1493" dirty="0"/>
          </a:p>
        </p:txBody>
      </p:sp>
      <p:sp>
        <p:nvSpPr>
          <p:cNvPr id="14" name="Shape 10"/>
          <p:cNvSpPr/>
          <p:nvPr/>
        </p:nvSpPr>
        <p:spPr>
          <a:xfrm>
            <a:off x="9168051" y="4574858"/>
            <a:ext cx="426601" cy="426601"/>
          </a:xfrm>
          <a:prstGeom prst="roundRect">
            <a:avLst>
              <a:gd name="adj" fmla="val 8002"/>
            </a:avLst>
          </a:prstGeom>
          <a:solidFill>
            <a:srgbClr val="3A3B3C"/>
          </a:solidFill>
          <a:ln/>
        </p:spPr>
      </p:sp>
      <p:sp>
        <p:nvSpPr>
          <p:cNvPr id="15" name="Text 11"/>
          <p:cNvSpPr/>
          <p:nvPr/>
        </p:nvSpPr>
        <p:spPr>
          <a:xfrm>
            <a:off x="9293066" y="4645938"/>
            <a:ext cx="176451" cy="284440"/>
          </a:xfrm>
          <a:prstGeom prst="rect">
            <a:avLst/>
          </a:prstGeom>
          <a:noFill/>
          <a:ln/>
        </p:spPr>
        <p:txBody>
          <a:bodyPr wrap="none" rtlCol="0" anchor="t"/>
          <a:lstStyle/>
          <a:p>
            <a:pPr marL="0" indent="0" algn="ctr">
              <a:lnSpc>
                <a:spcPts val="2240"/>
              </a:lnSpc>
              <a:buNone/>
            </a:pPr>
            <a:r>
              <a:rPr lang="en-US" sz="2240" dirty="0">
                <a:solidFill>
                  <a:srgbClr val="CFCBBF"/>
                </a:solidFill>
                <a:latin typeface="Prata" pitchFamily="34" charset="0"/>
                <a:ea typeface="Prata" pitchFamily="34" charset="-122"/>
                <a:cs typeface="Prata" pitchFamily="34" charset="-120"/>
              </a:rPr>
              <a:t>3</a:t>
            </a:r>
            <a:endParaRPr lang="en-US" sz="2240" dirty="0"/>
          </a:p>
        </p:txBody>
      </p:sp>
      <p:sp>
        <p:nvSpPr>
          <p:cNvPr id="16" name="Text 12"/>
          <p:cNvSpPr/>
          <p:nvPr/>
        </p:nvSpPr>
        <p:spPr>
          <a:xfrm>
            <a:off x="9784199" y="4574858"/>
            <a:ext cx="2710577" cy="592455"/>
          </a:xfrm>
          <a:prstGeom prst="rect">
            <a:avLst/>
          </a:prstGeom>
          <a:noFill/>
          <a:ln/>
        </p:spPr>
        <p:txBody>
          <a:bodyPr wrap="square" rtlCol="0" anchor="t"/>
          <a:lstStyle/>
          <a:p>
            <a:pPr marL="0" indent="0">
              <a:lnSpc>
                <a:spcPts val="2333"/>
              </a:lnSpc>
              <a:buNone/>
            </a:pPr>
            <a:r>
              <a:rPr lang="en-US" sz="1867" dirty="0">
                <a:solidFill>
                  <a:srgbClr val="CFCBBF"/>
                </a:solidFill>
                <a:latin typeface="Prata" pitchFamily="34" charset="0"/>
                <a:ea typeface="Prata" pitchFamily="34" charset="-122"/>
                <a:cs typeface="Prata" pitchFamily="34" charset="-120"/>
              </a:rPr>
              <a:t>Examples of Sustainable Initiatives</a:t>
            </a:r>
            <a:endParaRPr lang="en-US" sz="1867" dirty="0"/>
          </a:p>
        </p:txBody>
      </p:sp>
      <p:sp>
        <p:nvSpPr>
          <p:cNvPr id="17" name="Text 13"/>
          <p:cNvSpPr/>
          <p:nvPr/>
        </p:nvSpPr>
        <p:spPr>
          <a:xfrm>
            <a:off x="9784199" y="5281017"/>
            <a:ext cx="2710577" cy="1820228"/>
          </a:xfrm>
          <a:prstGeom prst="rect">
            <a:avLst/>
          </a:prstGeom>
          <a:noFill/>
          <a:ln/>
        </p:spPr>
        <p:txBody>
          <a:bodyPr wrap="square" rtlCol="0" anchor="t"/>
          <a:lstStyle/>
          <a:p>
            <a:pPr marL="0" indent="0">
              <a:lnSpc>
                <a:spcPts val="2389"/>
              </a:lnSpc>
              <a:buNone/>
            </a:pPr>
            <a:r>
              <a:rPr lang="en-US" sz="1493" dirty="0">
                <a:solidFill>
                  <a:srgbClr val="CFCBBF"/>
                </a:solidFill>
                <a:latin typeface="Raleway" pitchFamily="34" charset="0"/>
                <a:ea typeface="Raleway" pitchFamily="34" charset="-122"/>
                <a:cs typeface="Raleway" pitchFamily="34" charset="-120"/>
              </a:rPr>
              <a:t>Eco-friendly accommodations, AR-guided nature trails, and AI-powered travel planning tools are examples of how technology can promote sustainable tourism practices.</a:t>
            </a:r>
            <a:endParaRPr lang="en-US" sz="1493"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1122</Words>
  <Application>Microsoft Office PowerPoint</Application>
  <PresentationFormat>Custom</PresentationFormat>
  <Paragraphs>89</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Jaswanth Kollipara</cp:lastModifiedBy>
  <cp:revision>2</cp:revision>
  <dcterms:created xsi:type="dcterms:W3CDTF">2024-07-18T13:23:17Z</dcterms:created>
  <dcterms:modified xsi:type="dcterms:W3CDTF">2024-07-18T14:44:53Z</dcterms:modified>
</cp:coreProperties>
</file>